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404" y="-7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97417-78C8-4C69-BECE-CEEBC7B1F709}" type="datetimeFigureOut">
              <a:rPr lang="pl-PL" smtClean="0"/>
              <a:t>2013-04-19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27EBD-BB6F-41D3-9B98-E83CF048B265}" type="slidenum">
              <a:rPr lang="pl-PL" smtClean="0"/>
              <a:t>‹#›</a:t>
            </a:fld>
            <a:endParaRPr lang="pl-PL"/>
          </a:p>
        </p:txBody>
      </p:sp>
    </p:spTree>
    <p:extLst>
      <p:ext uri="{BB962C8B-B14F-4D97-AF65-F5344CB8AC3E}">
        <p14:creationId xmlns:p14="http://schemas.microsoft.com/office/powerpoint/2010/main" val="161895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639936C7-D6E2-42AC-AEF8-437382578C4C}" type="slidenum">
              <a:rPr/>
              <a:pPr/>
              <a:t>3</a:t>
            </a:fld>
            <a:endParaRPr lang="pl"/>
          </a:p>
        </p:txBody>
      </p:sp>
      <p:sp>
        <p:nvSpPr>
          <p:cNvPr id="3500034" name="Rectangle 2"/>
          <p:cNvSpPr>
            <a:spLocks noGrp="1" noRot="1" noChangeAspect="1" noChangeArrowheads="1" noTextEdit="1"/>
          </p:cNvSpPr>
          <p:nvPr>
            <p:ph type="sldImg"/>
          </p:nvPr>
        </p:nvSpPr>
        <p:spPr>
          <a:ln/>
        </p:spPr>
      </p:sp>
      <p:sp>
        <p:nvSpPr>
          <p:cNvPr id="3500035" name="Rectangle 3"/>
          <p:cNvSpPr>
            <a:spLocks noGrp="1" noChangeArrowheads="1"/>
          </p:cNvSpPr>
          <p:nvPr>
            <p:ph type="body" idx="1"/>
          </p:nvPr>
        </p:nvSpPr>
        <p:spPr/>
        <p:txBody>
          <a:bodyPr/>
          <a:lstStyle/>
          <a:p>
            <a:endParaRPr lang="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70F6773B-056E-483D-8FCD-956148DE4919}" type="slidenum">
              <a:rPr/>
              <a:pPr/>
              <a:t>12</a:t>
            </a:fld>
            <a:endParaRPr lang="pl"/>
          </a:p>
        </p:txBody>
      </p:sp>
      <p:sp>
        <p:nvSpPr>
          <p:cNvPr id="3395586" name="Rectangle 2"/>
          <p:cNvSpPr>
            <a:spLocks noGrp="1" noRot="1" noChangeAspect="1" noChangeArrowheads="1" noTextEdit="1"/>
          </p:cNvSpPr>
          <p:nvPr>
            <p:ph type="sldImg"/>
          </p:nvPr>
        </p:nvSpPr>
        <p:spPr>
          <a:ln/>
        </p:spPr>
      </p:sp>
      <p:sp>
        <p:nvSpPr>
          <p:cNvPr id="3395587" name="Rectangle 3"/>
          <p:cNvSpPr>
            <a:spLocks noGrp="1" noChangeArrowheads="1"/>
          </p:cNvSpPr>
          <p:nvPr>
            <p:ph type="body" idx="1"/>
          </p:nvPr>
        </p:nvSpPr>
        <p:spPr/>
        <p:txBody>
          <a:bodyPr/>
          <a:lstStyle/>
          <a:p>
            <a:pPr algn="l" rtl="0"/>
            <a:r>
              <a:rPr lang="pl" b="0" i="0" u="none"/>
              <a:t> </a:t>
            </a:r>
          </a:p>
          <a:p>
            <a:pPr lvl="1" algn="l" rtl="0"/>
            <a:endParaRPr lang="pl" b="0" i="0" u="none"/>
          </a:p>
          <a:p>
            <a:pPr algn="l" rtl="0"/>
            <a:r>
              <a:rPr lang="pl" b="0" i="0" u="none"/>
              <a:t>Odbiorcy </a:t>
            </a:r>
          </a:p>
          <a:p>
            <a:pPr lvl="1" algn="l" rtl="0"/>
            <a:endParaRPr lang="pl" b="0" i="0" u="none"/>
          </a:p>
          <a:p>
            <a:pPr algn="l" rtl="0"/>
            <a:r>
              <a:rPr lang="pl" b="0" i="0" u="none"/>
              <a:t>Sieć społeczna </a:t>
            </a:r>
          </a:p>
          <a:p>
            <a:pPr lvl="1" algn="l" rtl="0"/>
            <a:endParaRPr lang="pl" b="0" i="0" u="none"/>
          </a:p>
          <a:p>
            <a:pPr algn="l" rtl="0"/>
            <a:r>
              <a:rPr lang="pl" b="0" i="0" u="none"/>
              <a:t>Społeczność</a:t>
            </a:r>
          </a:p>
          <a:p>
            <a:pPr lvl="1" algn="l" rtl="0"/>
            <a:r>
              <a:rPr lang="pl" b="0" i="0" u="none"/>
              <a:t>  </a:t>
            </a:r>
          </a:p>
          <a:p>
            <a:pPr algn="l" rtl="0"/>
            <a:r>
              <a:rPr lang="pl" b="0" i="0" u="none"/>
              <a:t>Organizacja</a:t>
            </a:r>
          </a:p>
          <a:p>
            <a:pPr lvl="1" algn="l" rtl="0"/>
            <a:r>
              <a:rPr lang="pl" b="0" i="0" u="none"/>
              <a:t>  </a:t>
            </a:r>
          </a:p>
          <a:p>
            <a:endParaRPr lang="pl"/>
          </a:p>
          <a:p>
            <a:pPr algn="l" rtl="0"/>
            <a:r>
              <a:rPr lang="pl" b="0" i="0" u="none"/>
              <a:t>----</a:t>
            </a:r>
          </a:p>
          <a:p>
            <a:pPr algn="l" rtl="0">
              <a:buFontTx/>
              <a:buChar char="-"/>
            </a:pPr>
            <a:r>
              <a:rPr lang="pl" b="0" i="0" u="none"/>
              <a:t> </a:t>
            </a:r>
            <a:endParaRPr lang="pl" u="sng"/>
          </a:p>
          <a:p>
            <a:pPr algn="l" rtl="0">
              <a:buFontTx/>
              <a:buChar char="-"/>
            </a:pPr>
            <a:endParaRPr lang="pl" u="sng"/>
          </a:p>
          <a:p>
            <a:pPr algn="l" rtl="0">
              <a:buFontTx/>
              <a:buChar char="-"/>
            </a:pPr>
            <a:r>
              <a:rPr lang="pl" b="0" i="0" u="none"/>
              <a:t> </a:t>
            </a:r>
          </a:p>
          <a:p>
            <a:pPr algn="l" rtl="0">
              <a:buFontTx/>
              <a:buChar char="-"/>
            </a:pPr>
            <a:endParaRPr lang="pl" b="0" i="0" u="none"/>
          </a:p>
          <a:p>
            <a:pPr algn="l" rtl="0">
              <a:buFontTx/>
              <a:buChar char="-"/>
            </a:pPr>
            <a:r>
              <a:rPr lang="pl" b="0" i="0" u="none"/>
              <a:t> </a:t>
            </a:r>
          </a:p>
          <a:p>
            <a:pPr algn="l" rtl="0">
              <a:buFontTx/>
              <a:buChar char="-"/>
            </a:pPr>
            <a:endParaRPr lang="pl"/>
          </a:p>
          <a:p>
            <a:endParaRPr lang="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30B30A93-940B-4ED2-B9F7-795A8501EAFE}" type="slidenum">
              <a:rPr/>
              <a:pPr/>
              <a:t>13</a:t>
            </a:fld>
            <a:endParaRPr lang="pl"/>
          </a:p>
        </p:txBody>
      </p:sp>
      <p:sp>
        <p:nvSpPr>
          <p:cNvPr id="3508226" name="Rectangle 2"/>
          <p:cNvSpPr>
            <a:spLocks noGrp="1" noRot="1" noChangeAspect="1" noChangeArrowheads="1" noTextEdit="1"/>
          </p:cNvSpPr>
          <p:nvPr>
            <p:ph type="sldImg"/>
          </p:nvPr>
        </p:nvSpPr>
        <p:spPr>
          <a:ln/>
        </p:spPr>
      </p:sp>
      <p:sp>
        <p:nvSpPr>
          <p:cNvPr id="3508227" name="Rectangle 3"/>
          <p:cNvSpPr>
            <a:spLocks noGrp="1" noChangeArrowheads="1"/>
          </p:cNvSpPr>
          <p:nvPr>
            <p:ph type="body" idx="1"/>
          </p:nvPr>
        </p:nvSpPr>
        <p:spPr/>
        <p:txBody>
          <a:bodyPr/>
          <a:lstStyle/>
          <a:p>
            <a:endParaRPr lang="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4FE3F585-70CE-4769-B60F-FE034BBD8743}" type="slidenum">
              <a:rPr/>
              <a:pPr/>
              <a:t>14</a:t>
            </a:fld>
            <a:endParaRPr lang="pl"/>
          </a:p>
        </p:txBody>
      </p:sp>
      <p:sp>
        <p:nvSpPr>
          <p:cNvPr id="3522562" name="Rectangle 2"/>
          <p:cNvSpPr>
            <a:spLocks noGrp="1" noRot="1" noChangeAspect="1" noChangeArrowheads="1" noTextEdit="1"/>
          </p:cNvSpPr>
          <p:nvPr>
            <p:ph type="sldImg"/>
          </p:nvPr>
        </p:nvSpPr>
        <p:spPr>
          <a:ln/>
        </p:spPr>
      </p:sp>
      <p:sp>
        <p:nvSpPr>
          <p:cNvPr id="3522563" name="Rectangle 3"/>
          <p:cNvSpPr>
            <a:spLocks noGrp="1" noChangeArrowheads="1"/>
          </p:cNvSpPr>
          <p:nvPr>
            <p:ph type="body" idx="1"/>
          </p:nvPr>
        </p:nvSpPr>
        <p:spPr/>
        <p:txBody>
          <a:bodyPr/>
          <a:lstStyle/>
          <a:p>
            <a:endParaRPr lang="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E0F8A25F-E1F0-41C3-9E00-6169CB4DA733}" type="slidenum">
              <a:rPr/>
              <a:pPr/>
              <a:t>15</a:t>
            </a:fld>
            <a:endParaRPr lang="pl"/>
          </a:p>
        </p:txBody>
      </p:sp>
      <p:sp>
        <p:nvSpPr>
          <p:cNvPr id="3477506" name="Rectangle 2"/>
          <p:cNvSpPr>
            <a:spLocks noGrp="1" noRot="1" noChangeAspect="1" noChangeArrowheads="1" noTextEdit="1"/>
          </p:cNvSpPr>
          <p:nvPr>
            <p:ph type="sldImg"/>
          </p:nvPr>
        </p:nvSpPr>
        <p:spPr>
          <a:ln/>
        </p:spPr>
      </p:sp>
      <p:sp>
        <p:nvSpPr>
          <p:cNvPr id="3477507" name="Rectangle 3"/>
          <p:cNvSpPr>
            <a:spLocks noGrp="1" noChangeArrowheads="1"/>
          </p:cNvSpPr>
          <p:nvPr>
            <p:ph type="body" idx="1"/>
          </p:nvPr>
        </p:nvSpPr>
        <p:spPr/>
        <p:txBody>
          <a:bodyPr/>
          <a:lstStyle/>
          <a:p>
            <a:pPr algn="l" rtl="0">
              <a:lnSpc>
                <a:spcPct val="80000"/>
              </a:lnSpc>
            </a:pPr>
            <a:r>
              <a:rPr lang="pl" sz="800" b="0" i="0" u="none"/>
              <a:t>      </a:t>
            </a:r>
          </a:p>
          <a:p>
            <a:pPr algn="l" rtl="0">
              <a:lnSpc>
                <a:spcPct val="80000"/>
              </a:lnSpc>
            </a:pPr>
            <a:endParaRPr lang="pl" sz="800"/>
          </a:p>
          <a:p>
            <a:pPr algn="l" rtl="0">
              <a:lnSpc>
                <a:spcPct val="80000"/>
              </a:lnSpc>
            </a:pPr>
            <a:r>
              <a:rPr lang="pl" sz="800" b="0" i="0" u="none"/>
              <a:t>      </a:t>
            </a:r>
          </a:p>
          <a:p>
            <a:pPr algn="l" rtl="0">
              <a:lnSpc>
                <a:spcPct val="80000"/>
              </a:lnSpc>
            </a:pPr>
            <a:endParaRPr lang="pl" sz="800"/>
          </a:p>
          <a:p>
            <a:pPr algn="l" rtl="0">
              <a:lnSpc>
                <a:spcPct val="80000"/>
              </a:lnSpc>
            </a:pPr>
            <a:r>
              <a:rPr lang="pl" sz="800" b="0" i="0" u="none"/>
              <a:t>   </a:t>
            </a:r>
          </a:p>
          <a:p>
            <a:pPr algn="l" rtl="0">
              <a:lnSpc>
                <a:spcPct val="80000"/>
              </a:lnSpc>
            </a:pPr>
            <a:endParaRPr lang="pl" sz="800"/>
          </a:p>
          <a:p>
            <a:pPr algn="l" rtl="0">
              <a:lnSpc>
                <a:spcPct val="80000"/>
              </a:lnSpc>
            </a:pPr>
            <a:r>
              <a:rPr lang="pl" sz="800" b="0" i="0" u="none"/>
              <a:t>    </a:t>
            </a:r>
          </a:p>
          <a:p>
            <a:pPr algn="l" rtl="0">
              <a:lnSpc>
                <a:spcPct val="80000"/>
              </a:lnSpc>
            </a:pPr>
            <a:endParaRPr lang="pl" sz="800"/>
          </a:p>
          <a:p>
            <a:pPr algn="l" rtl="0">
              <a:lnSpc>
                <a:spcPct val="80000"/>
              </a:lnSpc>
            </a:pPr>
            <a:r>
              <a:rPr lang="pl" sz="800" b="0" i="0" u="none"/>
              <a:t>  </a:t>
            </a:r>
          </a:p>
          <a:p>
            <a:pPr algn="l" rtl="0">
              <a:lnSpc>
                <a:spcPct val="80000"/>
              </a:lnSpc>
            </a:pPr>
            <a:endParaRPr lang="pl" sz="800"/>
          </a:p>
          <a:p>
            <a:pPr algn="l" rtl="0">
              <a:lnSpc>
                <a:spcPct val="80000"/>
              </a:lnSpc>
            </a:pPr>
            <a:r>
              <a:rPr lang="pl" sz="800" b="0" i="1" u="none"/>
              <a:t> </a:t>
            </a:r>
            <a:r>
              <a:rPr lang="pl" sz="800" b="0" i="0" u="none"/>
              <a:t>   </a:t>
            </a:r>
          </a:p>
          <a:p>
            <a:pPr algn="l" rtl="0">
              <a:lnSpc>
                <a:spcPct val="80000"/>
              </a:lnSpc>
            </a:pPr>
            <a:endParaRPr lang="pl" sz="800"/>
          </a:p>
          <a:p>
            <a:pPr algn="l" rtl="0">
              <a:lnSpc>
                <a:spcPct val="80000"/>
              </a:lnSpc>
            </a:pPr>
            <a:r>
              <a:rPr lang="pl" sz="800" b="0" i="0" u="none"/>
              <a:t>     </a:t>
            </a:r>
          </a:p>
          <a:p>
            <a:pPr algn="l" rtl="0">
              <a:lnSpc>
                <a:spcPct val="80000"/>
              </a:lnSpc>
            </a:pPr>
            <a:endParaRPr lang="pl" sz="800"/>
          </a:p>
          <a:p>
            <a:pPr algn="l" rtl="0">
              <a:lnSpc>
                <a:spcPct val="80000"/>
              </a:lnSpc>
            </a:pPr>
            <a:r>
              <a:rPr lang="pl" sz="800" b="0" i="0" u="none"/>
              <a:t>   </a:t>
            </a:r>
          </a:p>
          <a:p>
            <a:pPr algn="l" rtl="0">
              <a:lnSpc>
                <a:spcPct val="80000"/>
              </a:lnSpc>
            </a:pPr>
            <a:endParaRPr lang="pl" sz="800"/>
          </a:p>
          <a:p>
            <a:pPr algn="l" rtl="0">
              <a:lnSpc>
                <a:spcPct val="80000"/>
              </a:lnSpc>
            </a:pPr>
            <a:r>
              <a:rPr lang="pl" sz="800" b="0" i="0" u="none"/>
              <a:t>      </a:t>
            </a:r>
          </a:p>
          <a:p>
            <a:pPr algn="l" rtl="0">
              <a:lnSpc>
                <a:spcPct val="80000"/>
              </a:lnSpc>
            </a:pPr>
            <a:endParaRPr lang="pl" sz="800"/>
          </a:p>
          <a:p>
            <a:pPr algn="l" rtl="0">
              <a:lnSpc>
                <a:spcPct val="80000"/>
              </a:lnSpc>
            </a:pPr>
            <a:r>
              <a:rPr lang="pl" sz="800" b="0" i="0" u="none"/>
              <a:t> </a:t>
            </a:r>
          </a:p>
          <a:p>
            <a:pPr algn="l" rtl="0">
              <a:lnSpc>
                <a:spcPct val="80000"/>
              </a:lnSpc>
            </a:pPr>
            <a:endParaRPr lang="pl" sz="800"/>
          </a:p>
          <a:p>
            <a:pPr algn="l" rtl="0">
              <a:lnSpc>
                <a:spcPct val="80000"/>
              </a:lnSpc>
            </a:pPr>
            <a:r>
              <a:rPr lang="pl" sz="800" b="0" i="0" u="none"/>
              <a:t> </a:t>
            </a:r>
          </a:p>
          <a:p>
            <a:pPr algn="l" rtl="0">
              <a:lnSpc>
                <a:spcPct val="80000"/>
              </a:lnSpc>
            </a:pPr>
            <a:endParaRPr lang="pl" sz="800"/>
          </a:p>
          <a:p>
            <a:pPr algn="l" rtl="0">
              <a:lnSpc>
                <a:spcPct val="80000"/>
              </a:lnSpc>
            </a:pPr>
            <a:endParaRPr lang="pl" sz="800"/>
          </a:p>
          <a:p>
            <a:pPr algn="l" rtl="0">
              <a:lnSpc>
                <a:spcPct val="80000"/>
              </a:lnSpc>
            </a:pPr>
            <a:endParaRPr lang="pl" sz="800"/>
          </a:p>
          <a:p>
            <a:pPr algn="l" rtl="0">
              <a:lnSpc>
                <a:spcPct val="80000"/>
              </a:lnSpc>
            </a:pPr>
            <a:endParaRPr lang="pl" sz="800"/>
          </a:p>
          <a:p>
            <a:pPr algn="l" rtl="0">
              <a:lnSpc>
                <a:spcPct val="80000"/>
              </a:lnSpc>
            </a:pPr>
            <a:endParaRPr lang="pl" sz="800"/>
          </a:p>
          <a:p>
            <a:pPr algn="l" rtl="0">
              <a:lnSpc>
                <a:spcPct val="80000"/>
              </a:lnSpc>
            </a:pPr>
            <a:endParaRPr lang="pl" sz="800"/>
          </a:p>
          <a:p>
            <a:pPr algn="l" rtl="0">
              <a:lnSpc>
                <a:spcPct val="80000"/>
              </a:lnSpc>
            </a:pPr>
            <a:endParaRPr lang="pl" sz="800"/>
          </a:p>
          <a:p>
            <a:pPr algn="l" rtl="0">
              <a:lnSpc>
                <a:spcPct val="80000"/>
              </a:lnSpc>
            </a:pPr>
            <a:endParaRPr lang="pl"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BBE2BCFC-C7A6-46E4-9F47-F4B476CD678C}" type="slidenum">
              <a:rPr/>
              <a:pPr/>
              <a:t>16</a:t>
            </a:fld>
            <a:endParaRPr lang="pl"/>
          </a:p>
        </p:txBody>
      </p:sp>
      <p:sp>
        <p:nvSpPr>
          <p:cNvPr id="3530754" name="Rectangle 2"/>
          <p:cNvSpPr>
            <a:spLocks noGrp="1" noRot="1" noChangeAspect="1" noChangeArrowheads="1" noTextEdit="1"/>
          </p:cNvSpPr>
          <p:nvPr>
            <p:ph type="sldImg"/>
          </p:nvPr>
        </p:nvSpPr>
        <p:spPr>
          <a:ln/>
        </p:spPr>
      </p:sp>
      <p:sp>
        <p:nvSpPr>
          <p:cNvPr id="3530755" name="Rectangle 3"/>
          <p:cNvSpPr>
            <a:spLocks noGrp="1" noChangeArrowheads="1"/>
          </p:cNvSpPr>
          <p:nvPr>
            <p:ph type="body" idx="1"/>
          </p:nvPr>
        </p:nvSpPr>
        <p:spPr/>
        <p:txBody>
          <a:bodyPr/>
          <a:lstStyle/>
          <a:p>
            <a:endParaRPr lang="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E224FDEB-F138-4F8A-9E8B-D51F547EB7BD}" type="slidenum">
              <a:rPr/>
              <a:pPr/>
              <a:t>17</a:t>
            </a:fld>
            <a:endParaRPr lang="pl"/>
          </a:p>
        </p:txBody>
      </p:sp>
      <p:sp>
        <p:nvSpPr>
          <p:cNvPr id="3545090" name="Rectangle 2"/>
          <p:cNvSpPr>
            <a:spLocks noGrp="1" noRot="1" noChangeAspect="1" noChangeArrowheads="1" noTextEdit="1"/>
          </p:cNvSpPr>
          <p:nvPr>
            <p:ph type="sldImg"/>
          </p:nvPr>
        </p:nvSpPr>
        <p:spPr>
          <a:ln/>
        </p:spPr>
      </p:sp>
      <p:sp>
        <p:nvSpPr>
          <p:cNvPr id="3545091" name="Rectangle 3"/>
          <p:cNvSpPr>
            <a:spLocks noGrp="1" noChangeArrowheads="1"/>
          </p:cNvSpPr>
          <p:nvPr>
            <p:ph type="body" idx="1"/>
          </p:nvPr>
        </p:nvSpPr>
        <p:spPr/>
        <p:txBody>
          <a:bodyPr/>
          <a:lstStyle/>
          <a:p>
            <a:endParaRPr lang="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E0F310E8-3065-457D-9BC8-B24CB2183CA6}" type="slidenum">
              <a:rPr/>
              <a:pPr/>
              <a:t>18</a:t>
            </a:fld>
            <a:endParaRPr lang="pl"/>
          </a:p>
        </p:txBody>
      </p:sp>
      <p:sp>
        <p:nvSpPr>
          <p:cNvPr id="3543042" name="Rectangle 2"/>
          <p:cNvSpPr>
            <a:spLocks noGrp="1" noRot="1" noChangeAspect="1" noChangeArrowheads="1" noTextEdit="1"/>
          </p:cNvSpPr>
          <p:nvPr>
            <p:ph type="sldImg"/>
          </p:nvPr>
        </p:nvSpPr>
        <p:spPr>
          <a:ln/>
        </p:spPr>
      </p:sp>
      <p:sp>
        <p:nvSpPr>
          <p:cNvPr id="3543043" name="Rectangle 3"/>
          <p:cNvSpPr>
            <a:spLocks noGrp="1" noChangeArrowheads="1"/>
          </p:cNvSpPr>
          <p:nvPr>
            <p:ph type="body" idx="1"/>
          </p:nvPr>
        </p:nvSpPr>
        <p:spPr/>
        <p:txBody>
          <a:bodyPr/>
          <a:lstStyle/>
          <a:p>
            <a:endParaRPr lang="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B6FA38B3-ECE2-44D3-B163-29CF2EEC81C7}" type="slidenum">
              <a:rPr/>
              <a:pPr/>
              <a:t>19</a:t>
            </a:fld>
            <a:endParaRPr lang="pl"/>
          </a:p>
        </p:txBody>
      </p:sp>
      <p:sp>
        <p:nvSpPr>
          <p:cNvPr id="3532802" name="Rectangle 2"/>
          <p:cNvSpPr>
            <a:spLocks noGrp="1" noRot="1" noChangeAspect="1" noChangeArrowheads="1" noTextEdit="1"/>
          </p:cNvSpPr>
          <p:nvPr>
            <p:ph type="sldImg"/>
          </p:nvPr>
        </p:nvSpPr>
        <p:spPr>
          <a:ln/>
        </p:spPr>
      </p:sp>
      <p:sp>
        <p:nvSpPr>
          <p:cNvPr id="3532803" name="Rectangle 3"/>
          <p:cNvSpPr>
            <a:spLocks noGrp="1" noChangeArrowheads="1"/>
          </p:cNvSpPr>
          <p:nvPr>
            <p:ph type="body" idx="1"/>
          </p:nvPr>
        </p:nvSpPr>
        <p:spPr/>
        <p:txBody>
          <a:bodyPr/>
          <a:lstStyle/>
          <a:p>
            <a:endParaRPr lang="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F872761F-AF6E-473D-9047-CEFDDCBF5139}" type="slidenum">
              <a:rPr/>
              <a:pPr/>
              <a:t>20</a:t>
            </a:fld>
            <a:endParaRPr lang="pl"/>
          </a:p>
        </p:txBody>
      </p:sp>
      <p:sp>
        <p:nvSpPr>
          <p:cNvPr id="3565570" name="Rectangle 2"/>
          <p:cNvSpPr>
            <a:spLocks noGrp="1" noRot="1" noChangeAspect="1" noChangeArrowheads="1" noTextEdit="1"/>
          </p:cNvSpPr>
          <p:nvPr>
            <p:ph type="sldImg"/>
          </p:nvPr>
        </p:nvSpPr>
        <p:spPr>
          <a:ln/>
        </p:spPr>
      </p:sp>
      <p:sp>
        <p:nvSpPr>
          <p:cNvPr id="3565571" name="Rectangle 3"/>
          <p:cNvSpPr>
            <a:spLocks noGrp="1" noChangeArrowheads="1"/>
          </p:cNvSpPr>
          <p:nvPr>
            <p:ph type="body" idx="1"/>
          </p:nvPr>
        </p:nvSpPr>
        <p:spPr/>
        <p:txBody>
          <a:bodyPr/>
          <a:lstStyle/>
          <a:p>
            <a:endParaRPr lang="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C0EBBADA-C22E-4B07-AF87-77C27AEBE55D}" type="slidenum">
              <a:rPr/>
              <a:pPr/>
              <a:t>21</a:t>
            </a:fld>
            <a:endParaRPr lang="pl"/>
          </a:p>
        </p:txBody>
      </p:sp>
      <p:sp>
        <p:nvSpPr>
          <p:cNvPr id="3590146" name="Rectangle 2"/>
          <p:cNvSpPr>
            <a:spLocks noGrp="1" noRot="1" noChangeAspect="1" noChangeArrowheads="1" noTextEdit="1"/>
          </p:cNvSpPr>
          <p:nvPr>
            <p:ph type="sldImg"/>
          </p:nvPr>
        </p:nvSpPr>
        <p:spPr>
          <a:ln/>
        </p:spPr>
      </p:sp>
      <p:sp>
        <p:nvSpPr>
          <p:cNvPr id="3590147" name="Rectangle 3"/>
          <p:cNvSpPr>
            <a:spLocks noGrp="1" noChangeArrowheads="1"/>
          </p:cNvSpPr>
          <p:nvPr>
            <p:ph type="body" idx="1"/>
          </p:nvPr>
        </p:nvSpPr>
        <p:spPr/>
        <p:txBody>
          <a:bodyPr/>
          <a:lstStyle/>
          <a:p>
            <a:pPr marL="191224" indent="-191224" algn="l" rtl="0"/>
            <a:endParaRPr lang="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38C5388A-DB36-41F1-BD96-DEA30F218365}" type="slidenum">
              <a:rPr/>
              <a:pPr/>
              <a:t>4</a:t>
            </a:fld>
            <a:endParaRPr lang="pl"/>
          </a:p>
        </p:txBody>
      </p:sp>
      <p:sp>
        <p:nvSpPr>
          <p:cNvPr id="3468290" name="Rectangle 2"/>
          <p:cNvSpPr>
            <a:spLocks noGrp="1" noRot="1" noChangeAspect="1" noChangeArrowheads="1" noTextEdit="1"/>
          </p:cNvSpPr>
          <p:nvPr>
            <p:ph type="sldImg"/>
          </p:nvPr>
        </p:nvSpPr>
        <p:spPr>
          <a:ln/>
        </p:spPr>
      </p:sp>
      <p:sp>
        <p:nvSpPr>
          <p:cNvPr id="3468291" name="Rectangle 3"/>
          <p:cNvSpPr>
            <a:spLocks noGrp="1" noChangeArrowheads="1"/>
          </p:cNvSpPr>
          <p:nvPr>
            <p:ph type="body" idx="1"/>
          </p:nvPr>
        </p:nvSpPr>
        <p:spPr/>
        <p:txBody>
          <a:bodyPr/>
          <a:lstStyle/>
          <a:p>
            <a:endParaRPr lang="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F7A76B4A-B652-4A7D-8217-5D0F7F98D6DA}" type="slidenum">
              <a:rPr/>
              <a:pPr/>
              <a:t>22</a:t>
            </a:fld>
            <a:endParaRPr lang="pl"/>
          </a:p>
        </p:txBody>
      </p:sp>
      <p:sp>
        <p:nvSpPr>
          <p:cNvPr id="3592194" name="Rectangle 2"/>
          <p:cNvSpPr>
            <a:spLocks noGrp="1" noRot="1" noChangeAspect="1" noChangeArrowheads="1" noTextEdit="1"/>
          </p:cNvSpPr>
          <p:nvPr>
            <p:ph type="sldImg"/>
          </p:nvPr>
        </p:nvSpPr>
        <p:spPr>
          <a:ln/>
        </p:spPr>
      </p:sp>
      <p:sp>
        <p:nvSpPr>
          <p:cNvPr id="3592195" name="Rectangle 3"/>
          <p:cNvSpPr>
            <a:spLocks noGrp="1" noChangeArrowheads="1"/>
          </p:cNvSpPr>
          <p:nvPr>
            <p:ph type="body" idx="1"/>
          </p:nvPr>
        </p:nvSpPr>
        <p:spPr/>
        <p:txBody>
          <a:bodyPr/>
          <a:lstStyle/>
          <a:p>
            <a:endParaRPr lang="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6A8FB94D-A791-471B-B783-547BA4602554}" type="slidenum">
              <a:rPr/>
              <a:pPr/>
              <a:t>24</a:t>
            </a:fld>
            <a:endParaRPr lang="pl"/>
          </a:p>
        </p:txBody>
      </p:sp>
      <p:sp>
        <p:nvSpPr>
          <p:cNvPr id="3595266" name="Rectangle 2"/>
          <p:cNvSpPr>
            <a:spLocks noGrp="1" noRot="1" noChangeAspect="1" noChangeArrowheads="1" noTextEdit="1"/>
          </p:cNvSpPr>
          <p:nvPr>
            <p:ph type="sldImg"/>
          </p:nvPr>
        </p:nvSpPr>
        <p:spPr>
          <a:ln/>
        </p:spPr>
      </p:sp>
      <p:sp>
        <p:nvSpPr>
          <p:cNvPr id="3595267" name="Rectangle 3"/>
          <p:cNvSpPr>
            <a:spLocks noGrp="1" noChangeArrowheads="1"/>
          </p:cNvSpPr>
          <p:nvPr>
            <p:ph type="body" idx="1"/>
          </p:nvPr>
        </p:nvSpPr>
        <p:spPr/>
        <p:txBody>
          <a:bodyPr/>
          <a:lstStyle/>
          <a:p>
            <a:endParaRPr lang="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09F7F5B6-2576-4CB4-986C-9053D62C94AC}" type="slidenum">
              <a:rPr/>
              <a:pPr/>
              <a:t>25</a:t>
            </a:fld>
            <a:endParaRPr lang="pl"/>
          </a:p>
        </p:txBody>
      </p:sp>
      <p:sp>
        <p:nvSpPr>
          <p:cNvPr id="3597314" name="Rectangle 2"/>
          <p:cNvSpPr>
            <a:spLocks noGrp="1" noRot="1" noChangeAspect="1" noChangeArrowheads="1" noTextEdit="1"/>
          </p:cNvSpPr>
          <p:nvPr>
            <p:ph type="sldImg"/>
          </p:nvPr>
        </p:nvSpPr>
        <p:spPr>
          <a:ln/>
        </p:spPr>
      </p:sp>
      <p:sp>
        <p:nvSpPr>
          <p:cNvPr id="3597315" name="Rectangle 3"/>
          <p:cNvSpPr>
            <a:spLocks noGrp="1" noChangeArrowheads="1"/>
          </p:cNvSpPr>
          <p:nvPr>
            <p:ph type="body" idx="1"/>
          </p:nvPr>
        </p:nvSpPr>
        <p:spPr/>
        <p:txBody>
          <a:bodyPr/>
          <a:lstStyle/>
          <a:p>
            <a:endParaRPr lang="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86126D52-164C-4DFD-9474-9D1E0D63665E}" type="slidenum">
              <a:rPr/>
              <a:pPr/>
              <a:t>26</a:t>
            </a:fld>
            <a:endParaRPr lang="pl"/>
          </a:p>
        </p:txBody>
      </p:sp>
      <p:sp>
        <p:nvSpPr>
          <p:cNvPr id="3599362" name="Rectangle 2"/>
          <p:cNvSpPr>
            <a:spLocks noGrp="1" noRot="1" noChangeAspect="1" noChangeArrowheads="1" noTextEdit="1"/>
          </p:cNvSpPr>
          <p:nvPr>
            <p:ph type="sldImg"/>
          </p:nvPr>
        </p:nvSpPr>
        <p:spPr>
          <a:ln/>
        </p:spPr>
      </p:sp>
      <p:sp>
        <p:nvSpPr>
          <p:cNvPr id="3599363" name="Rectangle 3"/>
          <p:cNvSpPr>
            <a:spLocks noGrp="1" noChangeArrowheads="1"/>
          </p:cNvSpPr>
          <p:nvPr>
            <p:ph type="body" idx="1"/>
          </p:nvPr>
        </p:nvSpPr>
        <p:spPr/>
        <p:txBody>
          <a:bodyPr/>
          <a:lstStyle/>
          <a:p>
            <a:endParaRPr lang="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2EB31D52-710C-4BCF-95DC-79792C3082C7}" type="slidenum">
              <a:rPr/>
              <a:pPr/>
              <a:t>27</a:t>
            </a:fld>
            <a:endParaRPr lang="pl"/>
          </a:p>
        </p:txBody>
      </p:sp>
      <p:sp>
        <p:nvSpPr>
          <p:cNvPr id="3601410" name="Rectangle 2"/>
          <p:cNvSpPr>
            <a:spLocks noGrp="1" noRot="1" noChangeAspect="1" noChangeArrowheads="1" noTextEdit="1"/>
          </p:cNvSpPr>
          <p:nvPr>
            <p:ph type="sldImg"/>
          </p:nvPr>
        </p:nvSpPr>
        <p:spPr>
          <a:ln/>
        </p:spPr>
      </p:sp>
      <p:sp>
        <p:nvSpPr>
          <p:cNvPr id="3601411" name="Rectangle 3"/>
          <p:cNvSpPr>
            <a:spLocks noGrp="1" noChangeArrowheads="1"/>
          </p:cNvSpPr>
          <p:nvPr>
            <p:ph type="body" idx="1"/>
          </p:nvPr>
        </p:nvSpPr>
        <p:spPr/>
        <p:txBody>
          <a:bodyPr/>
          <a:lstStyle/>
          <a:p>
            <a:endParaRPr lang="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93F40B12-6DDA-4310-8CF9-E8A1B8423112}" type="slidenum">
              <a:rPr/>
              <a:pPr/>
              <a:t>28</a:t>
            </a:fld>
            <a:endParaRPr lang="pl"/>
          </a:p>
        </p:txBody>
      </p:sp>
      <p:sp>
        <p:nvSpPr>
          <p:cNvPr id="3603458" name="Rectangle 2"/>
          <p:cNvSpPr>
            <a:spLocks noGrp="1" noRot="1" noChangeAspect="1" noChangeArrowheads="1" noTextEdit="1"/>
          </p:cNvSpPr>
          <p:nvPr>
            <p:ph type="sldImg"/>
          </p:nvPr>
        </p:nvSpPr>
        <p:spPr>
          <a:ln/>
        </p:spPr>
      </p:sp>
      <p:sp>
        <p:nvSpPr>
          <p:cNvPr id="3603459" name="Rectangle 3"/>
          <p:cNvSpPr>
            <a:spLocks noGrp="1" noChangeArrowheads="1"/>
          </p:cNvSpPr>
          <p:nvPr>
            <p:ph type="body" idx="1"/>
          </p:nvPr>
        </p:nvSpPr>
        <p:spPr/>
        <p:txBody>
          <a:bodyPr/>
          <a:lstStyle/>
          <a:p>
            <a:endParaRPr lang="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6AE73862-A497-4C45-9E50-66FD64B425E2}" type="slidenum">
              <a:rPr/>
              <a:pPr/>
              <a:t>29</a:t>
            </a:fld>
            <a:endParaRPr lang="pl"/>
          </a:p>
        </p:txBody>
      </p:sp>
      <p:sp>
        <p:nvSpPr>
          <p:cNvPr id="3547138" name="Rectangle 2"/>
          <p:cNvSpPr>
            <a:spLocks noGrp="1" noRot="1" noChangeAspect="1" noChangeArrowheads="1" noTextEdit="1"/>
          </p:cNvSpPr>
          <p:nvPr>
            <p:ph type="sldImg"/>
          </p:nvPr>
        </p:nvSpPr>
        <p:spPr>
          <a:ln/>
        </p:spPr>
      </p:sp>
      <p:sp>
        <p:nvSpPr>
          <p:cNvPr id="3547139" name="Rectangle 3"/>
          <p:cNvSpPr>
            <a:spLocks noGrp="1" noChangeArrowheads="1"/>
          </p:cNvSpPr>
          <p:nvPr>
            <p:ph type="body" idx="1"/>
          </p:nvPr>
        </p:nvSpPr>
        <p:spPr/>
        <p:txBody>
          <a:bodyPr/>
          <a:lstStyle/>
          <a:p>
            <a:endParaRPr lang="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FA115744-11C3-46DC-B10B-716284C487F4}" type="slidenum">
              <a:rPr/>
              <a:pPr/>
              <a:t>30</a:t>
            </a:fld>
            <a:endParaRPr lang="pl"/>
          </a:p>
        </p:txBody>
      </p:sp>
      <p:sp>
        <p:nvSpPr>
          <p:cNvPr id="3549186" name="Rectangle 2"/>
          <p:cNvSpPr>
            <a:spLocks noGrp="1" noRot="1" noChangeAspect="1" noChangeArrowheads="1" noTextEdit="1"/>
          </p:cNvSpPr>
          <p:nvPr>
            <p:ph type="sldImg"/>
          </p:nvPr>
        </p:nvSpPr>
        <p:spPr>
          <a:ln/>
        </p:spPr>
      </p:sp>
      <p:sp>
        <p:nvSpPr>
          <p:cNvPr id="3549187" name="Rectangle 3"/>
          <p:cNvSpPr>
            <a:spLocks noGrp="1" noChangeArrowheads="1"/>
          </p:cNvSpPr>
          <p:nvPr>
            <p:ph type="body" idx="1"/>
          </p:nvPr>
        </p:nvSpPr>
        <p:spPr/>
        <p:txBody>
          <a:bodyPr/>
          <a:lstStyle/>
          <a:p>
            <a:endParaRPr lang="pl"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C1978644-A11E-4510-9D1B-60F8A8F67ED0}" type="slidenum">
              <a:rPr/>
              <a:pPr/>
              <a:t>31</a:t>
            </a:fld>
            <a:endParaRPr lang="pl"/>
          </a:p>
        </p:txBody>
      </p:sp>
      <p:sp>
        <p:nvSpPr>
          <p:cNvPr id="3553282" name="Rectangle 2"/>
          <p:cNvSpPr>
            <a:spLocks noGrp="1" noRot="1" noChangeAspect="1" noChangeArrowheads="1" noTextEdit="1"/>
          </p:cNvSpPr>
          <p:nvPr>
            <p:ph type="sldImg"/>
          </p:nvPr>
        </p:nvSpPr>
        <p:spPr>
          <a:ln/>
        </p:spPr>
      </p:sp>
      <p:sp>
        <p:nvSpPr>
          <p:cNvPr id="3553283" name="Rectangle 3"/>
          <p:cNvSpPr>
            <a:spLocks noGrp="1" noChangeArrowheads="1"/>
          </p:cNvSpPr>
          <p:nvPr>
            <p:ph type="body" idx="1"/>
          </p:nvPr>
        </p:nvSpPr>
        <p:spPr/>
        <p:txBody>
          <a:bodyPr/>
          <a:lstStyle/>
          <a:p>
            <a:endParaRPr lang="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3E13DE14-0334-49B8-86D6-80E7F6783FA6}" type="slidenum">
              <a:rPr/>
              <a:pPr/>
              <a:t>32</a:t>
            </a:fld>
            <a:endParaRPr lang="pl"/>
          </a:p>
        </p:txBody>
      </p:sp>
      <p:sp>
        <p:nvSpPr>
          <p:cNvPr id="3559426" name="Rectangle 2"/>
          <p:cNvSpPr>
            <a:spLocks noGrp="1" noRot="1" noChangeAspect="1" noChangeArrowheads="1" noTextEdit="1"/>
          </p:cNvSpPr>
          <p:nvPr>
            <p:ph type="sldImg"/>
          </p:nvPr>
        </p:nvSpPr>
        <p:spPr>
          <a:ln/>
        </p:spPr>
      </p:sp>
      <p:sp>
        <p:nvSpPr>
          <p:cNvPr id="3559427" name="Rectangle 3"/>
          <p:cNvSpPr>
            <a:spLocks noGrp="1" noChangeArrowheads="1"/>
          </p:cNvSpPr>
          <p:nvPr>
            <p:ph type="body" idx="1"/>
          </p:nvPr>
        </p:nvSpPr>
        <p:spPr/>
        <p:txBody>
          <a:bodyPr/>
          <a:lstStyle/>
          <a:p>
            <a:endParaRPr lang="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4730F570-D652-4758-BCDA-5169B9EE68D4}" type="slidenum">
              <a:rPr/>
              <a:pPr/>
              <a:t>5</a:t>
            </a:fld>
            <a:endParaRPr lang="pl"/>
          </a:p>
        </p:txBody>
      </p:sp>
      <p:sp>
        <p:nvSpPr>
          <p:cNvPr id="3561474" name="Rectangle 2"/>
          <p:cNvSpPr>
            <a:spLocks noGrp="1" noRot="1" noChangeAspect="1" noChangeArrowheads="1" noTextEdit="1"/>
          </p:cNvSpPr>
          <p:nvPr>
            <p:ph type="sldImg"/>
          </p:nvPr>
        </p:nvSpPr>
        <p:spPr>
          <a:ln/>
        </p:spPr>
      </p:sp>
      <p:sp>
        <p:nvSpPr>
          <p:cNvPr id="3561475" name="Rectangle 3"/>
          <p:cNvSpPr>
            <a:spLocks noGrp="1" noChangeArrowheads="1"/>
          </p:cNvSpPr>
          <p:nvPr>
            <p:ph type="body" idx="1"/>
          </p:nvPr>
        </p:nvSpPr>
        <p:spPr/>
        <p:txBody>
          <a:bodyPr/>
          <a:lstStyle/>
          <a:p>
            <a:endParaRPr lang="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AFC33F03-6003-4E93-8B16-6C0719BBAC10}" type="slidenum">
              <a:rPr/>
              <a:pPr/>
              <a:t>33</a:t>
            </a:fld>
            <a:endParaRPr lang="pl"/>
          </a:p>
        </p:txBody>
      </p:sp>
      <p:sp>
        <p:nvSpPr>
          <p:cNvPr id="3555330" name="Rectangle 2"/>
          <p:cNvSpPr>
            <a:spLocks noGrp="1" noRot="1" noChangeAspect="1" noChangeArrowheads="1" noTextEdit="1"/>
          </p:cNvSpPr>
          <p:nvPr>
            <p:ph type="sldImg"/>
          </p:nvPr>
        </p:nvSpPr>
        <p:spPr>
          <a:ln/>
        </p:spPr>
      </p:sp>
      <p:sp>
        <p:nvSpPr>
          <p:cNvPr id="3555331" name="Rectangle 3"/>
          <p:cNvSpPr>
            <a:spLocks noGrp="1" noChangeArrowheads="1"/>
          </p:cNvSpPr>
          <p:nvPr>
            <p:ph type="body" idx="1"/>
          </p:nvPr>
        </p:nvSpPr>
        <p:spPr/>
        <p:txBody>
          <a:bodyPr/>
          <a:lstStyle/>
          <a:p>
            <a:endParaRPr lang="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CD94952F-38F1-48D9-9971-F3386DF0EB03}" type="slidenum">
              <a:rPr/>
              <a:pPr/>
              <a:t>34</a:t>
            </a:fld>
            <a:endParaRPr lang="pl"/>
          </a:p>
        </p:txBody>
      </p:sp>
      <p:sp>
        <p:nvSpPr>
          <p:cNvPr id="3557378" name="Rectangle 2"/>
          <p:cNvSpPr>
            <a:spLocks noGrp="1" noRot="1" noChangeAspect="1" noChangeArrowheads="1" noTextEdit="1"/>
          </p:cNvSpPr>
          <p:nvPr>
            <p:ph type="sldImg"/>
          </p:nvPr>
        </p:nvSpPr>
        <p:spPr>
          <a:ln/>
        </p:spPr>
      </p:sp>
      <p:sp>
        <p:nvSpPr>
          <p:cNvPr id="3557379" name="Rectangle 3"/>
          <p:cNvSpPr>
            <a:spLocks noGrp="1" noChangeArrowheads="1"/>
          </p:cNvSpPr>
          <p:nvPr>
            <p:ph type="body" idx="1"/>
          </p:nvPr>
        </p:nvSpPr>
        <p:spPr/>
        <p:txBody>
          <a:bodyPr/>
          <a:lstStyle/>
          <a:p>
            <a:endParaRPr lang="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379F3C32-7675-4C3F-A61B-718ACA0F34C3}" type="slidenum">
              <a:rPr/>
              <a:pPr/>
              <a:t>35</a:t>
            </a:fld>
            <a:endParaRPr lang="pl"/>
          </a:p>
        </p:txBody>
      </p:sp>
      <p:sp>
        <p:nvSpPr>
          <p:cNvPr id="3491842" name="Rectangle 2"/>
          <p:cNvSpPr>
            <a:spLocks noGrp="1" noRot="1" noChangeAspect="1" noChangeArrowheads="1" noTextEdit="1"/>
          </p:cNvSpPr>
          <p:nvPr>
            <p:ph type="sldImg"/>
          </p:nvPr>
        </p:nvSpPr>
        <p:spPr>
          <a:ln/>
        </p:spPr>
      </p:sp>
      <p:sp>
        <p:nvSpPr>
          <p:cNvPr id="3491843" name="Rectangle 3"/>
          <p:cNvSpPr>
            <a:spLocks noGrp="1" noChangeArrowheads="1"/>
          </p:cNvSpPr>
          <p:nvPr>
            <p:ph type="body" idx="1"/>
          </p:nvPr>
        </p:nvSpPr>
        <p:spPr/>
        <p:txBody>
          <a:bodyPr/>
          <a:lstStyle/>
          <a:p>
            <a:endParaRPr lang="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6B1509F6-4668-4132-8F37-A94AD509590E}" type="slidenum">
              <a:rPr/>
              <a:pPr/>
              <a:t>36</a:t>
            </a:fld>
            <a:endParaRPr lang="pl"/>
          </a:p>
        </p:txBody>
      </p:sp>
      <p:sp>
        <p:nvSpPr>
          <p:cNvPr id="3493890" name="Rectangle 2"/>
          <p:cNvSpPr>
            <a:spLocks noGrp="1" noRot="1" noChangeAspect="1" noChangeArrowheads="1" noTextEdit="1"/>
          </p:cNvSpPr>
          <p:nvPr>
            <p:ph type="sldImg"/>
          </p:nvPr>
        </p:nvSpPr>
        <p:spPr>
          <a:ln/>
        </p:spPr>
      </p:sp>
      <p:sp>
        <p:nvSpPr>
          <p:cNvPr id="3493891" name="Rectangle 3"/>
          <p:cNvSpPr>
            <a:spLocks noGrp="1" noChangeArrowheads="1"/>
          </p:cNvSpPr>
          <p:nvPr>
            <p:ph type="body" idx="1"/>
          </p:nvPr>
        </p:nvSpPr>
        <p:spPr/>
        <p:txBody>
          <a:bodyPr/>
          <a:lstStyle/>
          <a:p>
            <a:endParaRPr lang="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50415F29-E64A-4C33-88B1-EC83742B53BC}" type="slidenum">
              <a:rPr/>
              <a:pPr/>
              <a:t>37</a:t>
            </a:fld>
            <a:endParaRPr lang="pl"/>
          </a:p>
        </p:txBody>
      </p:sp>
      <p:sp>
        <p:nvSpPr>
          <p:cNvPr id="3495938" name="Rectangle 2"/>
          <p:cNvSpPr>
            <a:spLocks noGrp="1" noRot="1" noChangeAspect="1" noChangeArrowheads="1" noTextEdit="1"/>
          </p:cNvSpPr>
          <p:nvPr>
            <p:ph type="sldImg"/>
          </p:nvPr>
        </p:nvSpPr>
        <p:spPr>
          <a:ln/>
        </p:spPr>
      </p:sp>
      <p:sp>
        <p:nvSpPr>
          <p:cNvPr id="3495939" name="Rectangle 3"/>
          <p:cNvSpPr>
            <a:spLocks noGrp="1" noChangeArrowheads="1"/>
          </p:cNvSpPr>
          <p:nvPr>
            <p:ph type="body" idx="1"/>
          </p:nvPr>
        </p:nvSpPr>
        <p:spPr/>
        <p:txBody>
          <a:bodyPr/>
          <a:lstStyle/>
          <a:p>
            <a:endParaRPr lang="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19BAA02A-EC40-44E3-B950-A845540056EC}" type="slidenum">
              <a:rPr/>
              <a:pPr/>
              <a:t>38</a:t>
            </a:fld>
            <a:endParaRPr lang="pl"/>
          </a:p>
        </p:txBody>
      </p:sp>
      <p:sp>
        <p:nvSpPr>
          <p:cNvPr id="3514370" name="Rectangle 2"/>
          <p:cNvSpPr>
            <a:spLocks noGrp="1" noRot="1" noChangeAspect="1" noChangeArrowheads="1" noTextEdit="1"/>
          </p:cNvSpPr>
          <p:nvPr>
            <p:ph type="sldImg"/>
          </p:nvPr>
        </p:nvSpPr>
        <p:spPr>
          <a:ln/>
        </p:spPr>
      </p:sp>
      <p:sp>
        <p:nvSpPr>
          <p:cNvPr id="3514371" name="Rectangle 3"/>
          <p:cNvSpPr>
            <a:spLocks noGrp="1" noChangeArrowheads="1"/>
          </p:cNvSpPr>
          <p:nvPr>
            <p:ph type="body" idx="1"/>
          </p:nvPr>
        </p:nvSpPr>
        <p:spPr/>
        <p:txBody>
          <a:bodyPr/>
          <a:lstStyle/>
          <a:p>
            <a:endParaRPr lang="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B2F165A4-0D04-4065-8955-B217151439B0}" type="slidenum">
              <a:rPr/>
              <a:pPr/>
              <a:t>39</a:t>
            </a:fld>
            <a:endParaRPr lang="pl"/>
          </a:p>
        </p:txBody>
      </p:sp>
      <p:sp>
        <p:nvSpPr>
          <p:cNvPr id="3497986" name="Rectangle 2"/>
          <p:cNvSpPr>
            <a:spLocks noGrp="1" noRot="1" noChangeAspect="1" noChangeArrowheads="1" noTextEdit="1"/>
          </p:cNvSpPr>
          <p:nvPr>
            <p:ph type="sldImg"/>
          </p:nvPr>
        </p:nvSpPr>
        <p:spPr>
          <a:ln/>
        </p:spPr>
      </p:sp>
      <p:sp>
        <p:nvSpPr>
          <p:cNvPr id="3497987" name="Rectangle 3"/>
          <p:cNvSpPr>
            <a:spLocks noGrp="1" noChangeArrowheads="1"/>
          </p:cNvSpPr>
          <p:nvPr>
            <p:ph type="body" idx="1"/>
          </p:nvPr>
        </p:nvSpPr>
        <p:spPr/>
        <p:txBody>
          <a:bodyPr/>
          <a:lstStyle/>
          <a:p>
            <a:endParaRPr lang="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11314619-18B3-417B-9766-18D4D3420C65}" type="slidenum">
              <a:rPr/>
              <a:pPr/>
              <a:t>40</a:t>
            </a:fld>
            <a:endParaRPr lang="pl"/>
          </a:p>
        </p:txBody>
      </p:sp>
      <p:sp>
        <p:nvSpPr>
          <p:cNvPr id="3615746" name="Rectangle 2"/>
          <p:cNvSpPr>
            <a:spLocks noGrp="1" noRot="1" noChangeAspect="1" noChangeArrowheads="1" noTextEdit="1"/>
          </p:cNvSpPr>
          <p:nvPr>
            <p:ph type="sldImg"/>
          </p:nvPr>
        </p:nvSpPr>
        <p:spPr>
          <a:ln/>
        </p:spPr>
      </p:sp>
      <p:sp>
        <p:nvSpPr>
          <p:cNvPr id="3615747" name="Rectangle 3"/>
          <p:cNvSpPr>
            <a:spLocks noGrp="1" noChangeArrowheads="1"/>
          </p:cNvSpPr>
          <p:nvPr>
            <p:ph type="body" idx="1"/>
          </p:nvPr>
        </p:nvSpPr>
        <p:spPr/>
        <p:txBody>
          <a:bodyPr/>
          <a:lstStyle/>
          <a:p>
            <a:endParaRPr lang="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BD73D9EE-B855-43F2-BB18-DF8734474BB1}" type="slidenum">
              <a:rPr/>
              <a:pPr/>
              <a:t>41</a:t>
            </a:fld>
            <a:endParaRPr lang="pl"/>
          </a:p>
        </p:txBody>
      </p:sp>
      <p:sp>
        <p:nvSpPr>
          <p:cNvPr id="3609602" name="Rectangle 2"/>
          <p:cNvSpPr>
            <a:spLocks noGrp="1" noRot="1" noChangeAspect="1" noChangeArrowheads="1" noTextEdit="1"/>
          </p:cNvSpPr>
          <p:nvPr>
            <p:ph type="sldImg"/>
          </p:nvPr>
        </p:nvSpPr>
        <p:spPr>
          <a:ln/>
        </p:spPr>
      </p:sp>
      <p:sp>
        <p:nvSpPr>
          <p:cNvPr id="3609603" name="Rectangle 3"/>
          <p:cNvSpPr>
            <a:spLocks noGrp="1" noChangeArrowheads="1"/>
          </p:cNvSpPr>
          <p:nvPr>
            <p:ph type="body" idx="1"/>
          </p:nvPr>
        </p:nvSpPr>
        <p:spPr/>
        <p:txBody>
          <a:bodyPr/>
          <a:lstStyle/>
          <a:p>
            <a:endParaRPr lang="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FE3484B9-D77C-4D6D-8053-444CCD698604}" type="slidenum">
              <a:rPr/>
              <a:pPr/>
              <a:t>42</a:t>
            </a:fld>
            <a:endParaRPr lang="pl"/>
          </a:p>
        </p:txBody>
      </p:sp>
      <p:sp>
        <p:nvSpPr>
          <p:cNvPr id="3611650" name="Rectangle 2"/>
          <p:cNvSpPr>
            <a:spLocks noGrp="1" noRot="1" noChangeAspect="1" noChangeArrowheads="1" noTextEdit="1"/>
          </p:cNvSpPr>
          <p:nvPr>
            <p:ph type="sldImg"/>
          </p:nvPr>
        </p:nvSpPr>
        <p:spPr>
          <a:ln/>
        </p:spPr>
      </p:sp>
      <p:sp>
        <p:nvSpPr>
          <p:cNvPr id="3611651" name="Rectangle 3"/>
          <p:cNvSpPr>
            <a:spLocks noGrp="1" noChangeArrowheads="1"/>
          </p:cNvSpPr>
          <p:nvPr>
            <p:ph type="body" idx="1"/>
          </p:nvPr>
        </p:nvSpPr>
        <p:spPr/>
        <p:txBody>
          <a:bodyPr/>
          <a:lstStyle/>
          <a:p>
            <a:endParaRPr lang="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A89D165A-CF79-43C8-A516-02A0CA328796}" type="slidenum">
              <a:rPr/>
              <a:pPr/>
              <a:t>6</a:t>
            </a:fld>
            <a:endParaRPr lang="pl"/>
          </a:p>
        </p:txBody>
      </p:sp>
      <p:sp>
        <p:nvSpPr>
          <p:cNvPr id="3502082" name="Rectangle 2"/>
          <p:cNvSpPr>
            <a:spLocks noGrp="1" noRot="1" noChangeAspect="1" noChangeArrowheads="1" noTextEdit="1"/>
          </p:cNvSpPr>
          <p:nvPr>
            <p:ph type="sldImg"/>
          </p:nvPr>
        </p:nvSpPr>
        <p:spPr>
          <a:ln/>
        </p:spPr>
      </p:sp>
      <p:sp>
        <p:nvSpPr>
          <p:cNvPr id="3502083" name="Rectangle 3"/>
          <p:cNvSpPr>
            <a:spLocks noGrp="1" noChangeArrowheads="1"/>
          </p:cNvSpPr>
          <p:nvPr>
            <p:ph type="body" idx="1"/>
          </p:nvPr>
        </p:nvSpPr>
        <p:spPr/>
        <p:txBody>
          <a:bodyPr/>
          <a:lstStyle/>
          <a:p>
            <a:pPr algn="l" rtl="0"/>
            <a:endParaRPr lang="pl"/>
          </a:p>
          <a:p>
            <a:pPr algn="l" rtl="0"/>
            <a:r>
              <a:rPr lang="pl" b="0" i="0" u="none"/>
              <a:t>http://www.amazon.com/exec/obidos/redirect?link_code=as2&amp;path=ASIN/1401302378&amp;tag=thelongtail-20&amp;camp=1789&amp;creative=9325</a:t>
            </a:r>
          </a:p>
          <a:p>
            <a:pPr algn="l" rtl="0"/>
            <a:r>
              <a:rPr lang="pl" b="0" i="0" u="none"/>
              <a:t>http://search.barnesandnoble.com/booksearch/isbnInquiry.asp?z=y&amp;isbn=1401302378&amp;itm=2</a:t>
            </a:r>
          </a:p>
          <a:p>
            <a:endParaRPr lang="pl"/>
          </a:p>
          <a:p>
            <a:endParaRPr lang="pl"/>
          </a:p>
          <a:p>
            <a:pPr algn="l" rtl="0"/>
            <a:r>
              <a:rPr lang="pl" b="1" i="0" u="none"/>
              <a:t>Pytanie:</a:t>
            </a:r>
            <a:r>
              <a:rPr lang="pl" b="0" i="0" u="none"/>
              <a:t> Dlaczego przędsiębiorstwa zazwyczaj tego unikały?</a:t>
            </a:r>
          </a:p>
          <a:p>
            <a:pPr algn="l" rtl="0"/>
            <a:r>
              <a:rPr lang="pl" b="0" i="0" u="none"/>
              <a:t>Niektóre odpowiedzi:</a:t>
            </a:r>
          </a:p>
          <a:p>
            <a:pPr algn="l" rtl="0">
              <a:buFontTx/>
              <a:buChar char="-"/>
            </a:pPr>
            <a:endParaRPr lang="pl" b="0" i="0" u="none"/>
          </a:p>
          <a:p>
            <a:pPr algn="l" rtl="0">
              <a:buFontTx/>
              <a:buChar char="-"/>
            </a:pPr>
            <a:endParaRPr lang="pl" b="0" i="0" u="none"/>
          </a:p>
          <a:p>
            <a:pPr algn="l" rtl="0">
              <a:buFontTx/>
              <a:buChar char="-"/>
            </a:pPr>
            <a:endParaRPr lang="pl" b="0" i="0" u="none"/>
          </a:p>
          <a:p>
            <a:pPr algn="l" rtl="0">
              <a:buFontTx/>
              <a:buChar char="-"/>
            </a:pPr>
            <a:endParaRPr lang="pl" b="0" i="0" u="none"/>
          </a:p>
          <a:p>
            <a:pPr algn="l" rtl="0">
              <a:buFontTx/>
              <a:buChar char="-"/>
            </a:pPr>
            <a:endParaRPr lang="pl" b="0" i="0" u="none"/>
          </a:p>
          <a:p>
            <a:pPr algn="l" rtl="0">
              <a:buFontTx/>
              <a:buChar char="-"/>
            </a:pPr>
            <a:endParaRPr lang="pl" b="0" i="0" u="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C10B9A70-6EB2-4FCA-9696-B1CCF8D54185}" type="slidenum">
              <a:rPr/>
              <a:pPr/>
              <a:t>43</a:t>
            </a:fld>
            <a:endParaRPr lang="pl"/>
          </a:p>
        </p:txBody>
      </p:sp>
      <p:sp>
        <p:nvSpPr>
          <p:cNvPr id="3613698" name="Rectangle 2"/>
          <p:cNvSpPr>
            <a:spLocks noGrp="1" noRot="1" noChangeAspect="1" noChangeArrowheads="1" noTextEdit="1"/>
          </p:cNvSpPr>
          <p:nvPr>
            <p:ph type="sldImg"/>
          </p:nvPr>
        </p:nvSpPr>
        <p:spPr>
          <a:ln/>
        </p:spPr>
      </p:sp>
      <p:sp>
        <p:nvSpPr>
          <p:cNvPr id="3613699" name="Rectangle 3"/>
          <p:cNvSpPr>
            <a:spLocks noGrp="1" noChangeArrowheads="1"/>
          </p:cNvSpPr>
          <p:nvPr>
            <p:ph type="body" idx="1"/>
          </p:nvPr>
        </p:nvSpPr>
        <p:spPr/>
        <p:txBody>
          <a:bodyPr/>
          <a:lstStyle/>
          <a:p>
            <a:endParaRPr lang="p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3DC577AC-EECA-41D6-A9E6-1B57CB79F836}" type="slidenum">
              <a:rPr/>
              <a:pPr/>
              <a:t>44</a:t>
            </a:fld>
            <a:endParaRPr lang="pl"/>
          </a:p>
        </p:txBody>
      </p:sp>
      <p:sp>
        <p:nvSpPr>
          <p:cNvPr id="3605506" name="Rectangle 2"/>
          <p:cNvSpPr>
            <a:spLocks noGrp="1" noRot="1" noChangeAspect="1" noChangeArrowheads="1" noTextEdit="1"/>
          </p:cNvSpPr>
          <p:nvPr>
            <p:ph type="sldImg"/>
          </p:nvPr>
        </p:nvSpPr>
        <p:spPr>
          <a:ln/>
        </p:spPr>
      </p:sp>
      <p:sp>
        <p:nvSpPr>
          <p:cNvPr id="3605507" name="Rectangle 3"/>
          <p:cNvSpPr>
            <a:spLocks noGrp="1" noChangeArrowheads="1"/>
          </p:cNvSpPr>
          <p:nvPr>
            <p:ph type="body" idx="1"/>
          </p:nvPr>
        </p:nvSpPr>
        <p:spPr/>
        <p:txBody>
          <a:bodyPr/>
          <a:lstStyle/>
          <a:p>
            <a:endParaRPr lang="p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B6E42BF4-FDC4-48BB-A59F-FA7185215F4B}" type="slidenum">
              <a:rPr/>
              <a:pPr/>
              <a:t>45</a:t>
            </a:fld>
            <a:endParaRPr lang="pl"/>
          </a:p>
        </p:txBody>
      </p:sp>
      <p:sp>
        <p:nvSpPr>
          <p:cNvPr id="3607554" name="Rectangle 2"/>
          <p:cNvSpPr>
            <a:spLocks noGrp="1" noRot="1" noChangeAspect="1" noChangeArrowheads="1" noTextEdit="1"/>
          </p:cNvSpPr>
          <p:nvPr>
            <p:ph type="sldImg"/>
          </p:nvPr>
        </p:nvSpPr>
        <p:spPr>
          <a:ln/>
        </p:spPr>
      </p:sp>
      <p:sp>
        <p:nvSpPr>
          <p:cNvPr id="3607555" name="Rectangle 3"/>
          <p:cNvSpPr>
            <a:spLocks noGrp="1" noChangeArrowheads="1"/>
          </p:cNvSpPr>
          <p:nvPr>
            <p:ph type="body" idx="1"/>
          </p:nvPr>
        </p:nvSpPr>
        <p:spPr/>
        <p:txBody>
          <a:bodyPr/>
          <a:lstStyle/>
          <a:p>
            <a:endParaRPr lang="p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30CB19C7-7293-4C0C-ABFC-AE34C507627E}" type="slidenum">
              <a:rPr/>
              <a:pPr/>
              <a:t>46</a:t>
            </a:fld>
            <a:endParaRPr lang="pl"/>
          </a:p>
        </p:txBody>
      </p:sp>
      <p:sp>
        <p:nvSpPr>
          <p:cNvPr id="3621890" name="Rectangle 2"/>
          <p:cNvSpPr>
            <a:spLocks noGrp="1" noRot="1" noChangeAspect="1" noChangeArrowheads="1" noTextEdit="1"/>
          </p:cNvSpPr>
          <p:nvPr>
            <p:ph type="sldImg"/>
          </p:nvPr>
        </p:nvSpPr>
        <p:spPr>
          <a:ln/>
        </p:spPr>
      </p:sp>
      <p:sp>
        <p:nvSpPr>
          <p:cNvPr id="3621891" name="Rectangle 3"/>
          <p:cNvSpPr>
            <a:spLocks noGrp="1" noChangeArrowheads="1"/>
          </p:cNvSpPr>
          <p:nvPr>
            <p:ph type="body" idx="1"/>
          </p:nvPr>
        </p:nvSpPr>
        <p:spPr/>
        <p:txBody>
          <a:bodyPr/>
          <a:lstStyle/>
          <a:p>
            <a:endParaRPr lang="p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47485162-D8A5-4EE1-B912-A6EC8543384B}" type="slidenum">
              <a:rPr/>
              <a:pPr/>
              <a:t>47</a:t>
            </a:fld>
            <a:endParaRPr lang="pl"/>
          </a:p>
        </p:txBody>
      </p:sp>
      <p:sp>
        <p:nvSpPr>
          <p:cNvPr id="3623938" name="Rectangle 2"/>
          <p:cNvSpPr>
            <a:spLocks noGrp="1" noRot="1" noChangeAspect="1" noChangeArrowheads="1" noTextEdit="1"/>
          </p:cNvSpPr>
          <p:nvPr>
            <p:ph type="sldImg"/>
          </p:nvPr>
        </p:nvSpPr>
        <p:spPr>
          <a:ln/>
        </p:spPr>
      </p:sp>
      <p:sp>
        <p:nvSpPr>
          <p:cNvPr id="3623939" name="Rectangle 3"/>
          <p:cNvSpPr>
            <a:spLocks noGrp="1" noChangeArrowheads="1"/>
          </p:cNvSpPr>
          <p:nvPr>
            <p:ph type="body" idx="1"/>
          </p:nvPr>
        </p:nvSpPr>
        <p:spPr/>
        <p:txBody>
          <a:bodyPr/>
          <a:lstStyle/>
          <a:p>
            <a:endParaRPr lang="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1848894B-45D5-43C9-B54C-E19FB5B65CE3}" type="slidenum">
              <a:rPr/>
              <a:pPr/>
              <a:t>7</a:t>
            </a:fld>
            <a:endParaRPr lang="pl"/>
          </a:p>
        </p:txBody>
      </p:sp>
      <p:sp>
        <p:nvSpPr>
          <p:cNvPr id="3504130" name="Rectangle 2"/>
          <p:cNvSpPr>
            <a:spLocks noGrp="1" noRot="1" noChangeAspect="1" noChangeArrowheads="1" noTextEdit="1"/>
          </p:cNvSpPr>
          <p:nvPr>
            <p:ph type="sldImg"/>
          </p:nvPr>
        </p:nvSpPr>
        <p:spPr>
          <a:ln/>
        </p:spPr>
      </p:sp>
      <p:sp>
        <p:nvSpPr>
          <p:cNvPr id="3504131" name="Rectangle 3"/>
          <p:cNvSpPr>
            <a:spLocks noGrp="1" noChangeArrowheads="1"/>
          </p:cNvSpPr>
          <p:nvPr>
            <p:ph type="body" idx="1"/>
          </p:nvPr>
        </p:nvSpPr>
        <p:spPr/>
        <p:txBody>
          <a:bodyPr/>
          <a:lstStyle/>
          <a:p>
            <a:endParaRPr lang="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981FC702-F72B-4489-A700-D316E18C35B7}" type="slidenum">
              <a:rPr/>
              <a:pPr/>
              <a:t>8</a:t>
            </a:fld>
            <a:endParaRPr lang="pl"/>
          </a:p>
        </p:txBody>
      </p:sp>
      <p:sp>
        <p:nvSpPr>
          <p:cNvPr id="3506178" name="Rectangle 2"/>
          <p:cNvSpPr>
            <a:spLocks noGrp="1" noRot="1" noChangeAspect="1" noChangeArrowheads="1" noTextEdit="1"/>
          </p:cNvSpPr>
          <p:nvPr>
            <p:ph type="sldImg"/>
          </p:nvPr>
        </p:nvSpPr>
        <p:spPr>
          <a:ln/>
        </p:spPr>
      </p:sp>
      <p:sp>
        <p:nvSpPr>
          <p:cNvPr id="3506179" name="Rectangle 3"/>
          <p:cNvSpPr>
            <a:spLocks noGrp="1" noChangeArrowheads="1"/>
          </p:cNvSpPr>
          <p:nvPr>
            <p:ph type="body" idx="1"/>
          </p:nvPr>
        </p:nvSpPr>
        <p:spPr/>
        <p:txBody>
          <a:bodyPr/>
          <a:lstStyle/>
          <a:p>
            <a:endParaRPr lang="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9D4D7C1E-8A62-4A1B-A739-915AEA7973FE}" type="slidenum">
              <a:rPr/>
              <a:pPr/>
              <a:t>9</a:t>
            </a:fld>
            <a:endParaRPr lang="pl"/>
          </a:p>
        </p:txBody>
      </p:sp>
      <p:sp>
        <p:nvSpPr>
          <p:cNvPr id="3579906" name="Rectangle 2"/>
          <p:cNvSpPr>
            <a:spLocks noGrp="1" noRot="1" noChangeAspect="1" noChangeArrowheads="1" noTextEdit="1"/>
          </p:cNvSpPr>
          <p:nvPr>
            <p:ph type="sldImg"/>
          </p:nvPr>
        </p:nvSpPr>
        <p:spPr>
          <a:ln/>
        </p:spPr>
      </p:sp>
      <p:sp>
        <p:nvSpPr>
          <p:cNvPr id="3579907" name="Rectangle 3"/>
          <p:cNvSpPr>
            <a:spLocks noGrp="1" noChangeArrowheads="1"/>
          </p:cNvSpPr>
          <p:nvPr>
            <p:ph type="body" idx="1"/>
          </p:nvPr>
        </p:nvSpPr>
        <p:spPr/>
        <p:txBody>
          <a:bodyPr/>
          <a:lstStyle/>
          <a:p>
            <a:endParaRPr lang="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74F5265A-2EDA-496C-AD38-35290AAC4AEB}" type="slidenum">
              <a:rPr/>
              <a:pPr/>
              <a:t>10</a:t>
            </a:fld>
            <a:endParaRPr lang="pl"/>
          </a:p>
        </p:txBody>
      </p:sp>
      <p:sp>
        <p:nvSpPr>
          <p:cNvPr id="3585026" name="Rectangle 2"/>
          <p:cNvSpPr>
            <a:spLocks noGrp="1" noRot="1" noChangeAspect="1" noChangeArrowheads="1" noTextEdit="1"/>
          </p:cNvSpPr>
          <p:nvPr>
            <p:ph type="sldImg"/>
          </p:nvPr>
        </p:nvSpPr>
        <p:spPr>
          <a:ln/>
        </p:spPr>
      </p:sp>
      <p:sp>
        <p:nvSpPr>
          <p:cNvPr id="3585027" name="Rectangle 3"/>
          <p:cNvSpPr>
            <a:spLocks noGrp="1" noChangeArrowheads="1"/>
          </p:cNvSpPr>
          <p:nvPr>
            <p:ph type="body" idx="1"/>
          </p:nvPr>
        </p:nvSpPr>
        <p:spPr/>
        <p:txBody>
          <a:bodyPr/>
          <a:lstStyle/>
          <a:p>
            <a:endParaRPr lang="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l" rtl="0"/>
            <a:fld id="{BFFEF567-F7F1-4660-8168-B10C32AF87E7}" type="slidenum">
              <a:rPr/>
              <a:pPr/>
              <a:t>11</a:t>
            </a:fld>
            <a:endParaRPr lang="pl"/>
          </a:p>
        </p:txBody>
      </p:sp>
      <p:sp>
        <p:nvSpPr>
          <p:cNvPr id="3588098" name="Rectangle 2"/>
          <p:cNvSpPr>
            <a:spLocks noGrp="1" noRot="1" noChangeAspect="1" noChangeArrowheads="1" noTextEdit="1"/>
          </p:cNvSpPr>
          <p:nvPr>
            <p:ph type="sldImg"/>
          </p:nvPr>
        </p:nvSpPr>
        <p:spPr>
          <a:ln/>
        </p:spPr>
      </p:sp>
      <p:sp>
        <p:nvSpPr>
          <p:cNvPr id="3588099" name="Rectangle 3"/>
          <p:cNvSpPr>
            <a:spLocks noGrp="1" noChangeArrowheads="1"/>
          </p:cNvSpPr>
          <p:nvPr>
            <p:ph type="body" idx="1"/>
          </p:nvPr>
        </p:nvSpPr>
        <p:spPr/>
        <p:txBody>
          <a:bodyPr/>
          <a:lstStyle/>
          <a:p>
            <a:endParaRPr lang="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1556792"/>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691680" y="3356992"/>
            <a:ext cx="6400800" cy="21602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daty 3"/>
          <p:cNvSpPr>
            <a:spLocks noGrp="1"/>
          </p:cNvSpPr>
          <p:nvPr>
            <p:ph type="dt" sz="half" idx="10"/>
          </p:nvPr>
        </p:nvSpPr>
        <p:spPr/>
        <p:txBody>
          <a:bodyPr/>
          <a:lstStyle/>
          <a:p>
            <a:fld id="{7E5ED319-1A59-48B0-84FE-8081B157AF03}" type="datetimeFigureOut">
              <a:rPr lang="pl-PL" smtClean="0"/>
              <a:t>2013-04-19</a:t>
            </a:fld>
            <a:endParaRPr lang="pl-PL"/>
          </a:p>
        </p:txBody>
      </p:sp>
      <p:sp>
        <p:nvSpPr>
          <p:cNvPr id="5" name="Symbol zastępczy stopki 4"/>
          <p:cNvSpPr>
            <a:spLocks noGrp="1"/>
          </p:cNvSpPr>
          <p:nvPr>
            <p:ph type="ftr" sz="quarter" idx="11"/>
          </p:nvPr>
        </p:nvSpPr>
        <p:spPr>
          <a:xfrm>
            <a:off x="2987824" y="6356350"/>
            <a:ext cx="3168352" cy="365125"/>
          </a:xfrm>
        </p:spPr>
        <p:txBody>
          <a:bodyPr/>
          <a:lstStyle>
            <a:lvl1pPr>
              <a:defRPr baseline="0">
                <a:solidFill>
                  <a:schemeClr val="tx2"/>
                </a:solidFill>
              </a:defRPr>
            </a:lvl1pPr>
          </a:lstStyle>
          <a:p>
            <a:r>
              <a:rPr lang="pl-PL" dirty="0" smtClean="0"/>
              <a:t>ICT </a:t>
            </a:r>
            <a:r>
              <a:rPr lang="pl-PL" dirty="0" err="1" smtClean="0"/>
              <a:t>Applications</a:t>
            </a:r>
            <a:r>
              <a:rPr lang="pl-PL" dirty="0" smtClean="0"/>
              <a:t> </a:t>
            </a:r>
            <a:r>
              <a:rPr lang="pl-PL" dirty="0" err="1" smtClean="0"/>
              <a:t>in</a:t>
            </a:r>
            <a:r>
              <a:rPr lang="pl-PL" dirty="0" smtClean="0"/>
              <a:t> </a:t>
            </a:r>
            <a:r>
              <a:rPr lang="pl-PL" dirty="0" err="1" smtClean="0"/>
              <a:t>Collaborative</a:t>
            </a:r>
            <a:r>
              <a:rPr lang="pl-PL" dirty="0" smtClean="0"/>
              <a:t> </a:t>
            </a:r>
            <a:r>
              <a:rPr lang="pl-PL" dirty="0" err="1" smtClean="0"/>
              <a:t>Work</a:t>
            </a:r>
            <a:endParaRPr lang="pl-PL" dirty="0"/>
          </a:p>
        </p:txBody>
      </p:sp>
      <p:sp>
        <p:nvSpPr>
          <p:cNvPr id="6" name="Symbol zastępczy numeru slajdu 5"/>
          <p:cNvSpPr>
            <a:spLocks noGrp="1"/>
          </p:cNvSpPr>
          <p:nvPr>
            <p:ph type="sldNum" sz="quarter" idx="12"/>
          </p:nvPr>
        </p:nvSpPr>
        <p:spPr/>
        <p:txBody>
          <a:bodyPr/>
          <a:lstStyle/>
          <a:p>
            <a:fld id="{BE1DB44A-E1A6-4A71-9B56-052715E4AEAF}" type="slidenum">
              <a:rPr lang="pl-PL" smtClean="0"/>
              <a:t>‹#›</a:t>
            </a:fld>
            <a:endParaRPr lang="pl-PL"/>
          </a:p>
        </p:txBody>
      </p:sp>
      <p:pic>
        <p:nvPicPr>
          <p:cNvPr id="7" name="Picture 9" descr="Kolko_1"/>
          <p:cNvPicPr>
            <a:picLocks noChangeAspect="1" noChangeArrowheads="1"/>
          </p:cNvPicPr>
          <p:nvPr userDrawn="1"/>
        </p:nvPicPr>
        <p:blipFill>
          <a:blip r:embed="rId2" cstate="print"/>
          <a:srcRect/>
          <a:stretch>
            <a:fillRect/>
          </a:stretch>
        </p:blipFill>
        <p:spPr bwMode="auto">
          <a:xfrm>
            <a:off x="313234" y="826418"/>
            <a:ext cx="514350" cy="514350"/>
          </a:xfrm>
          <a:prstGeom prst="rect">
            <a:avLst/>
          </a:prstGeom>
          <a:noFill/>
          <a:ln w="9525">
            <a:noFill/>
            <a:miter lim="800000"/>
            <a:headEnd/>
            <a:tailEnd/>
          </a:ln>
        </p:spPr>
      </p:pic>
      <p:sp>
        <p:nvSpPr>
          <p:cNvPr id="8" name="Rectangle 8"/>
          <p:cNvSpPr>
            <a:spLocks noChangeArrowheads="1"/>
          </p:cNvSpPr>
          <p:nvPr userDrawn="1"/>
        </p:nvSpPr>
        <p:spPr bwMode="auto">
          <a:xfrm flipV="1">
            <a:off x="315913" y="1443038"/>
            <a:ext cx="8693150" cy="55562"/>
          </a:xfrm>
          <a:prstGeom prst="rect">
            <a:avLst/>
          </a:prstGeom>
          <a:solidFill>
            <a:schemeClr val="tx1"/>
          </a:solidFill>
          <a:ln w="9525">
            <a:noFill/>
            <a:miter lim="800000"/>
            <a:headEnd/>
            <a:tailEnd/>
          </a:ln>
          <a:effectLst/>
        </p:spPr>
        <p:txBody>
          <a:bodyPr wrap="none" anchor="ctr"/>
          <a:lstStyle/>
          <a:p>
            <a:pPr>
              <a:defRPr/>
            </a:pPr>
            <a:endParaRPr lang="pl-PL" sz="1800"/>
          </a:p>
        </p:txBody>
      </p:sp>
      <p:sp>
        <p:nvSpPr>
          <p:cNvPr id="9" name="Rectangle 7"/>
          <p:cNvSpPr>
            <a:spLocks noChangeArrowheads="1"/>
          </p:cNvSpPr>
          <p:nvPr userDrawn="1"/>
        </p:nvSpPr>
        <p:spPr bwMode="auto">
          <a:xfrm>
            <a:off x="868363" y="620713"/>
            <a:ext cx="31750" cy="1052512"/>
          </a:xfrm>
          <a:prstGeom prst="rect">
            <a:avLst/>
          </a:prstGeom>
          <a:solidFill>
            <a:schemeClr val="tx1"/>
          </a:solidFill>
          <a:ln w="9525">
            <a:noFill/>
            <a:miter lim="800000"/>
            <a:headEnd/>
            <a:tailEnd/>
          </a:ln>
          <a:effectLst/>
        </p:spPr>
        <p:txBody>
          <a:bodyPr wrap="none" anchor="ctr"/>
          <a:lstStyle/>
          <a:p>
            <a:pPr>
              <a:defRPr/>
            </a:pPr>
            <a:endParaRPr lang="pl-PL" sz="1800"/>
          </a:p>
        </p:txBody>
      </p:sp>
    </p:spTree>
    <p:extLst>
      <p:ext uri="{BB962C8B-B14F-4D97-AF65-F5344CB8AC3E}">
        <p14:creationId xmlns:p14="http://schemas.microsoft.com/office/powerpoint/2010/main" val="35152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5ED319-1A59-48B0-84FE-8081B157AF03}" type="datetimeFigureOut">
              <a:rPr lang="pl-PL" smtClean="0"/>
              <a:t>2013-04-19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E1DB44A-E1A6-4A71-9B56-052715E4AEAF}" type="slidenum">
              <a:rPr lang="pl-PL" smtClean="0"/>
              <a:t>‹#›</a:t>
            </a:fld>
            <a:endParaRPr lang="pl-PL"/>
          </a:p>
        </p:txBody>
      </p:sp>
    </p:spTree>
    <p:extLst>
      <p:ext uri="{BB962C8B-B14F-4D97-AF65-F5344CB8AC3E}">
        <p14:creationId xmlns:p14="http://schemas.microsoft.com/office/powerpoint/2010/main" val="52234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5ED319-1A59-48B0-84FE-8081B157AF03}" type="datetimeFigureOut">
              <a:rPr lang="pl-PL" smtClean="0"/>
              <a:t>2013-04-19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E1DB44A-E1A6-4A71-9B56-052715E4AEAF}" type="slidenum">
              <a:rPr lang="pl-PL" smtClean="0"/>
              <a:t>‹#›</a:t>
            </a:fld>
            <a:endParaRPr lang="pl-PL"/>
          </a:p>
        </p:txBody>
      </p:sp>
    </p:spTree>
    <p:extLst>
      <p:ext uri="{BB962C8B-B14F-4D97-AF65-F5344CB8AC3E}">
        <p14:creationId xmlns:p14="http://schemas.microsoft.com/office/powerpoint/2010/main" val="326528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00112" y="277813"/>
            <a:ext cx="8015288" cy="1139825"/>
          </a:xfrm>
        </p:spPr>
        <p:txBody>
          <a:bodyPr/>
          <a:lstStyle/>
          <a:p>
            <a:r>
              <a:rPr lang="pl-PL" dirty="0" smtClean="0"/>
              <a:t>Kliknij, aby edytować styl</a:t>
            </a:r>
            <a:endParaRPr lang="pl-PL" dirty="0"/>
          </a:p>
        </p:txBody>
      </p:sp>
      <p:sp>
        <p:nvSpPr>
          <p:cNvPr id="3" name="Symbol zastępczy tekstu 2"/>
          <p:cNvSpPr>
            <a:spLocks noGrp="1"/>
          </p:cNvSpPr>
          <p:nvPr>
            <p:ph type="body" sz="half" idx="1"/>
          </p:nvPr>
        </p:nvSpPr>
        <p:spPr>
          <a:xfrm>
            <a:off x="827584" y="1600200"/>
            <a:ext cx="4038600" cy="4530725"/>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5018584" y="1600200"/>
            <a:ext cx="40386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ymbol zastępczy numeru slajdu 6"/>
          <p:cNvSpPr>
            <a:spLocks noGrp="1"/>
          </p:cNvSpPr>
          <p:nvPr>
            <p:ph type="sldNum" sz="quarter" idx="12"/>
          </p:nvPr>
        </p:nvSpPr>
        <p:spPr>
          <a:xfrm>
            <a:off x="6553200" y="6243638"/>
            <a:ext cx="2133600" cy="457200"/>
          </a:xfrm>
        </p:spPr>
        <p:txBody>
          <a:bodyPr/>
          <a:lstStyle>
            <a:lvl1pPr>
              <a:defRPr/>
            </a:lvl1pPr>
          </a:lstStyle>
          <a:p>
            <a:fld id="{AD14173B-577E-44FF-8AF8-7F67CCDE1085}" type="slidenum">
              <a:rPr lang="en-US" altLang="en-US"/>
              <a:pPr/>
              <a:t>‹#›</a:t>
            </a:fld>
            <a:endParaRPr lang="en-US" altLang="en-US"/>
          </a:p>
        </p:txBody>
      </p:sp>
      <p:pic>
        <p:nvPicPr>
          <p:cNvPr id="8" name="Picture 9" descr="Kolko_1"/>
          <p:cNvPicPr>
            <a:picLocks noChangeAspect="1" noChangeArrowheads="1"/>
          </p:cNvPicPr>
          <p:nvPr userDrawn="1"/>
        </p:nvPicPr>
        <p:blipFill>
          <a:blip r:embed="rId2" cstate="print"/>
          <a:srcRect/>
          <a:stretch>
            <a:fillRect/>
          </a:stretch>
        </p:blipFill>
        <p:spPr bwMode="auto">
          <a:xfrm>
            <a:off x="313234" y="826418"/>
            <a:ext cx="514350" cy="514350"/>
          </a:xfrm>
          <a:prstGeom prst="rect">
            <a:avLst/>
          </a:prstGeom>
          <a:noFill/>
          <a:ln w="9525">
            <a:noFill/>
            <a:miter lim="800000"/>
            <a:headEnd/>
            <a:tailEnd/>
          </a:ln>
        </p:spPr>
      </p:pic>
      <p:sp>
        <p:nvSpPr>
          <p:cNvPr id="9" name="Rectangle 8"/>
          <p:cNvSpPr>
            <a:spLocks noChangeArrowheads="1"/>
          </p:cNvSpPr>
          <p:nvPr userDrawn="1"/>
        </p:nvSpPr>
        <p:spPr bwMode="auto">
          <a:xfrm flipV="1">
            <a:off x="315913" y="1443038"/>
            <a:ext cx="8693150" cy="55562"/>
          </a:xfrm>
          <a:prstGeom prst="rect">
            <a:avLst/>
          </a:prstGeom>
          <a:solidFill>
            <a:schemeClr val="tx1"/>
          </a:solidFill>
          <a:ln w="9525">
            <a:noFill/>
            <a:miter lim="800000"/>
            <a:headEnd/>
            <a:tailEnd/>
          </a:ln>
          <a:effectLst/>
        </p:spPr>
        <p:txBody>
          <a:bodyPr wrap="none" anchor="ctr"/>
          <a:lstStyle/>
          <a:p>
            <a:pPr>
              <a:defRPr/>
            </a:pPr>
            <a:endParaRPr lang="pl-PL" sz="1800"/>
          </a:p>
        </p:txBody>
      </p:sp>
      <p:sp>
        <p:nvSpPr>
          <p:cNvPr id="10" name="Rectangle 7"/>
          <p:cNvSpPr>
            <a:spLocks noChangeArrowheads="1"/>
          </p:cNvSpPr>
          <p:nvPr userDrawn="1"/>
        </p:nvSpPr>
        <p:spPr bwMode="auto">
          <a:xfrm>
            <a:off x="868363" y="620713"/>
            <a:ext cx="31750" cy="1052512"/>
          </a:xfrm>
          <a:prstGeom prst="rect">
            <a:avLst/>
          </a:prstGeom>
          <a:solidFill>
            <a:schemeClr val="tx1"/>
          </a:solidFill>
          <a:ln w="9525">
            <a:noFill/>
            <a:miter lim="800000"/>
            <a:headEnd/>
            <a:tailEnd/>
          </a:ln>
          <a:effectLst/>
        </p:spPr>
        <p:txBody>
          <a:bodyPr wrap="none" anchor="ctr"/>
          <a:lstStyle/>
          <a:p>
            <a:pPr>
              <a:defRPr/>
            </a:pPr>
            <a:endParaRPr lang="pl-PL" sz="1800"/>
          </a:p>
        </p:txBody>
      </p:sp>
    </p:spTree>
    <p:extLst>
      <p:ext uri="{BB962C8B-B14F-4D97-AF65-F5344CB8AC3E}">
        <p14:creationId xmlns:p14="http://schemas.microsoft.com/office/powerpoint/2010/main" val="2968051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899592" y="274638"/>
            <a:ext cx="8064896" cy="1143000"/>
          </a:xfrm>
        </p:spPr>
        <p:txBody>
          <a:bodyPr>
            <a:normAutofit/>
          </a:bodyPr>
          <a:lstStyle>
            <a:lvl1pPr>
              <a:defRPr sz="3200" baseline="0"/>
            </a:lvl1pPr>
          </a:lstStyle>
          <a:p>
            <a:r>
              <a:rPr lang="pl-PL" dirty="0" smtClean="0"/>
              <a:t>Kliknij, aby edytować styl</a:t>
            </a:r>
            <a:endParaRPr lang="pl-PL" dirty="0"/>
          </a:p>
        </p:txBody>
      </p:sp>
      <p:sp>
        <p:nvSpPr>
          <p:cNvPr id="3" name="Symbol zastępczy zawartości 2"/>
          <p:cNvSpPr>
            <a:spLocks noGrp="1"/>
          </p:cNvSpPr>
          <p:nvPr>
            <p:ph idx="1"/>
          </p:nvPr>
        </p:nvSpPr>
        <p:spPr>
          <a:xfrm>
            <a:off x="899592" y="1484784"/>
            <a:ext cx="8064896" cy="4824536"/>
          </a:xfrm>
        </p:spPr>
        <p:txBody>
          <a:bodyPr/>
          <a:lstStyle>
            <a:lvl1pPr>
              <a:defRPr sz="2400" baseline="0"/>
            </a:lvl1pPr>
            <a:lvl2pPr>
              <a:defRPr sz="2000" baseline="0"/>
            </a:lvl2pPr>
            <a:lvl3pPr>
              <a:defRPr sz="1600" baseline="0"/>
            </a:lvl3pPr>
            <a:lvl4pPr>
              <a:defRPr sz="1400" baseline="0"/>
            </a:lvl4pPr>
            <a:lvl5pPr>
              <a:defRPr sz="1200" baseline="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7E5ED319-1A59-48B0-84FE-8081B157AF03}" type="datetimeFigureOut">
              <a:rPr lang="pl-PL" smtClean="0"/>
              <a:t>2013-04-19</a:t>
            </a:fld>
            <a:endParaRPr lang="pl-PL"/>
          </a:p>
        </p:txBody>
      </p:sp>
      <p:sp>
        <p:nvSpPr>
          <p:cNvPr id="5" name="Symbol zastępczy stopki 4"/>
          <p:cNvSpPr>
            <a:spLocks noGrp="1"/>
          </p:cNvSpPr>
          <p:nvPr>
            <p:ph type="ftr" sz="quarter" idx="11"/>
          </p:nvPr>
        </p:nvSpPr>
        <p:spPr>
          <a:xfrm>
            <a:off x="2987824" y="6356350"/>
            <a:ext cx="3168352" cy="365125"/>
          </a:xfrm>
        </p:spPr>
        <p:txBody>
          <a:bodyPr/>
          <a:lstStyle/>
          <a:p>
            <a:r>
              <a:rPr lang="pl-PL" dirty="0" smtClean="0"/>
              <a:t>ICT </a:t>
            </a:r>
            <a:r>
              <a:rPr lang="pl-PL" dirty="0" err="1" smtClean="0"/>
              <a:t>Applications</a:t>
            </a:r>
            <a:r>
              <a:rPr lang="pl-PL" dirty="0" smtClean="0"/>
              <a:t> In </a:t>
            </a:r>
            <a:r>
              <a:rPr lang="pl-PL" dirty="0" err="1" smtClean="0"/>
              <a:t>Collaborative</a:t>
            </a:r>
            <a:r>
              <a:rPr lang="pl-PL" dirty="0" smtClean="0"/>
              <a:t> </a:t>
            </a:r>
            <a:r>
              <a:rPr lang="pl-PL" dirty="0" err="1" smtClean="0"/>
              <a:t>Work</a:t>
            </a:r>
            <a:endParaRPr lang="pl-PL" dirty="0"/>
          </a:p>
        </p:txBody>
      </p:sp>
      <p:sp>
        <p:nvSpPr>
          <p:cNvPr id="6" name="Symbol zastępczy numeru slajdu 5"/>
          <p:cNvSpPr>
            <a:spLocks noGrp="1"/>
          </p:cNvSpPr>
          <p:nvPr>
            <p:ph type="sldNum" sz="quarter" idx="12"/>
          </p:nvPr>
        </p:nvSpPr>
        <p:spPr/>
        <p:txBody>
          <a:bodyPr/>
          <a:lstStyle/>
          <a:p>
            <a:fld id="{BE1DB44A-E1A6-4A71-9B56-052715E4AEAF}" type="slidenum">
              <a:rPr lang="pl-PL" smtClean="0"/>
              <a:t>‹#›</a:t>
            </a:fld>
            <a:endParaRPr lang="pl-PL"/>
          </a:p>
        </p:txBody>
      </p:sp>
      <p:pic>
        <p:nvPicPr>
          <p:cNvPr id="8" name="Picture 9" descr="Kolko_1"/>
          <p:cNvPicPr>
            <a:picLocks noChangeAspect="1" noChangeArrowheads="1"/>
          </p:cNvPicPr>
          <p:nvPr userDrawn="1"/>
        </p:nvPicPr>
        <p:blipFill>
          <a:blip r:embed="rId2" cstate="print"/>
          <a:srcRect/>
          <a:stretch>
            <a:fillRect/>
          </a:stretch>
        </p:blipFill>
        <p:spPr bwMode="auto">
          <a:xfrm>
            <a:off x="313234" y="826418"/>
            <a:ext cx="514350" cy="514350"/>
          </a:xfrm>
          <a:prstGeom prst="rect">
            <a:avLst/>
          </a:prstGeom>
          <a:noFill/>
          <a:ln w="9525">
            <a:noFill/>
            <a:miter lim="800000"/>
            <a:headEnd/>
            <a:tailEnd/>
          </a:ln>
        </p:spPr>
      </p:pic>
      <p:sp>
        <p:nvSpPr>
          <p:cNvPr id="9" name="Rectangle 8"/>
          <p:cNvSpPr>
            <a:spLocks noChangeArrowheads="1"/>
          </p:cNvSpPr>
          <p:nvPr userDrawn="1"/>
        </p:nvSpPr>
        <p:spPr bwMode="auto">
          <a:xfrm flipV="1">
            <a:off x="315913" y="1443038"/>
            <a:ext cx="8693150" cy="55562"/>
          </a:xfrm>
          <a:prstGeom prst="rect">
            <a:avLst/>
          </a:prstGeom>
          <a:solidFill>
            <a:schemeClr val="tx1"/>
          </a:solidFill>
          <a:ln w="9525">
            <a:noFill/>
            <a:miter lim="800000"/>
            <a:headEnd/>
            <a:tailEnd/>
          </a:ln>
          <a:effectLst/>
        </p:spPr>
        <p:txBody>
          <a:bodyPr wrap="none" anchor="ctr"/>
          <a:lstStyle/>
          <a:p>
            <a:pPr>
              <a:defRPr/>
            </a:pPr>
            <a:endParaRPr lang="pl-PL" sz="1800"/>
          </a:p>
        </p:txBody>
      </p:sp>
      <p:sp>
        <p:nvSpPr>
          <p:cNvPr id="10" name="Rectangle 7"/>
          <p:cNvSpPr>
            <a:spLocks noChangeArrowheads="1"/>
          </p:cNvSpPr>
          <p:nvPr userDrawn="1"/>
        </p:nvSpPr>
        <p:spPr bwMode="auto">
          <a:xfrm>
            <a:off x="868363" y="620713"/>
            <a:ext cx="31750" cy="1052512"/>
          </a:xfrm>
          <a:prstGeom prst="rect">
            <a:avLst/>
          </a:prstGeom>
          <a:solidFill>
            <a:schemeClr val="tx1"/>
          </a:solidFill>
          <a:ln w="9525">
            <a:noFill/>
            <a:miter lim="800000"/>
            <a:headEnd/>
            <a:tailEnd/>
          </a:ln>
          <a:effectLst/>
        </p:spPr>
        <p:txBody>
          <a:bodyPr wrap="none" anchor="ctr"/>
          <a:lstStyle/>
          <a:p>
            <a:pPr>
              <a:defRPr/>
            </a:pPr>
            <a:endParaRPr lang="pl-PL" sz="1800"/>
          </a:p>
        </p:txBody>
      </p:sp>
    </p:spTree>
    <p:extLst>
      <p:ext uri="{BB962C8B-B14F-4D97-AF65-F5344CB8AC3E}">
        <p14:creationId xmlns:p14="http://schemas.microsoft.com/office/powerpoint/2010/main" val="112250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E5ED319-1A59-48B0-84FE-8081B157AF03}" type="datetimeFigureOut">
              <a:rPr lang="pl-PL" smtClean="0"/>
              <a:t>2013-04-19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E1DB44A-E1A6-4A71-9B56-052715E4AEAF}" type="slidenum">
              <a:rPr lang="pl-PL" smtClean="0"/>
              <a:t>‹#›</a:t>
            </a:fld>
            <a:endParaRPr lang="pl-PL"/>
          </a:p>
        </p:txBody>
      </p:sp>
    </p:spTree>
    <p:extLst>
      <p:ext uri="{BB962C8B-B14F-4D97-AF65-F5344CB8AC3E}">
        <p14:creationId xmlns:p14="http://schemas.microsoft.com/office/powerpoint/2010/main" val="154929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E5ED319-1A59-48B0-84FE-8081B157AF03}" type="datetimeFigureOut">
              <a:rPr lang="pl-PL" smtClean="0"/>
              <a:t>2013-04-19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E1DB44A-E1A6-4A71-9B56-052715E4AEAF}" type="slidenum">
              <a:rPr lang="pl-PL" smtClean="0"/>
              <a:t>‹#›</a:t>
            </a:fld>
            <a:endParaRPr lang="pl-PL"/>
          </a:p>
        </p:txBody>
      </p:sp>
    </p:spTree>
    <p:extLst>
      <p:ext uri="{BB962C8B-B14F-4D97-AF65-F5344CB8AC3E}">
        <p14:creationId xmlns:p14="http://schemas.microsoft.com/office/powerpoint/2010/main" val="308320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E5ED319-1A59-48B0-84FE-8081B157AF03}" type="datetimeFigureOut">
              <a:rPr lang="pl-PL" smtClean="0"/>
              <a:t>2013-04-19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E1DB44A-E1A6-4A71-9B56-052715E4AEAF}" type="slidenum">
              <a:rPr lang="pl-PL" smtClean="0"/>
              <a:t>‹#›</a:t>
            </a:fld>
            <a:endParaRPr lang="pl-PL"/>
          </a:p>
        </p:txBody>
      </p:sp>
    </p:spTree>
    <p:extLst>
      <p:ext uri="{BB962C8B-B14F-4D97-AF65-F5344CB8AC3E}">
        <p14:creationId xmlns:p14="http://schemas.microsoft.com/office/powerpoint/2010/main" val="98616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E5ED319-1A59-48B0-84FE-8081B157AF03}" type="datetimeFigureOut">
              <a:rPr lang="pl-PL" smtClean="0"/>
              <a:t>2013-04-19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E1DB44A-E1A6-4A71-9B56-052715E4AEAF}" type="slidenum">
              <a:rPr lang="pl-PL" smtClean="0"/>
              <a:t>‹#›</a:t>
            </a:fld>
            <a:endParaRPr lang="pl-PL"/>
          </a:p>
        </p:txBody>
      </p:sp>
    </p:spTree>
    <p:extLst>
      <p:ext uri="{BB962C8B-B14F-4D97-AF65-F5344CB8AC3E}">
        <p14:creationId xmlns:p14="http://schemas.microsoft.com/office/powerpoint/2010/main" val="346319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E5ED319-1A59-48B0-84FE-8081B157AF03}" type="datetimeFigureOut">
              <a:rPr lang="pl-PL" smtClean="0"/>
              <a:t>2013-04-19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E1DB44A-E1A6-4A71-9B56-052715E4AEAF}" type="slidenum">
              <a:rPr lang="pl-PL" smtClean="0"/>
              <a:t>‹#›</a:t>
            </a:fld>
            <a:endParaRPr lang="pl-PL"/>
          </a:p>
        </p:txBody>
      </p:sp>
    </p:spTree>
    <p:extLst>
      <p:ext uri="{BB962C8B-B14F-4D97-AF65-F5344CB8AC3E}">
        <p14:creationId xmlns:p14="http://schemas.microsoft.com/office/powerpoint/2010/main" val="119448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E5ED319-1A59-48B0-84FE-8081B157AF03}" type="datetimeFigureOut">
              <a:rPr lang="pl-PL" smtClean="0"/>
              <a:t>2013-04-19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E1DB44A-E1A6-4A71-9B56-052715E4AEAF}" type="slidenum">
              <a:rPr lang="pl-PL" smtClean="0"/>
              <a:t>‹#›</a:t>
            </a:fld>
            <a:endParaRPr lang="pl-PL"/>
          </a:p>
        </p:txBody>
      </p:sp>
    </p:spTree>
    <p:extLst>
      <p:ext uri="{BB962C8B-B14F-4D97-AF65-F5344CB8AC3E}">
        <p14:creationId xmlns:p14="http://schemas.microsoft.com/office/powerpoint/2010/main" val="148913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E5ED319-1A59-48B0-84FE-8081B157AF03}" type="datetimeFigureOut">
              <a:rPr lang="pl-PL" smtClean="0"/>
              <a:t>2013-04-19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E1DB44A-E1A6-4A71-9B56-052715E4AEAF}" type="slidenum">
              <a:rPr lang="pl-PL" smtClean="0"/>
              <a:t>‹#›</a:t>
            </a:fld>
            <a:endParaRPr lang="pl-PL"/>
          </a:p>
        </p:txBody>
      </p:sp>
    </p:spTree>
    <p:extLst>
      <p:ext uri="{BB962C8B-B14F-4D97-AF65-F5344CB8AC3E}">
        <p14:creationId xmlns:p14="http://schemas.microsoft.com/office/powerpoint/2010/main" val="84910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ED319-1A59-48B0-84FE-8081B157AF03}" type="datetimeFigureOut">
              <a:rPr lang="pl-PL" smtClean="0"/>
              <a:t>2013-04-19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DB44A-E1A6-4A71-9B56-052715E4AEAF}" type="slidenum">
              <a:rPr lang="pl-PL" smtClean="0"/>
              <a:t>‹#›</a:t>
            </a:fld>
            <a:endParaRPr lang="pl-PL"/>
          </a:p>
        </p:txBody>
      </p:sp>
    </p:spTree>
    <p:extLst>
      <p:ext uri="{BB962C8B-B14F-4D97-AF65-F5344CB8AC3E}">
        <p14:creationId xmlns:p14="http://schemas.microsoft.com/office/powerpoint/2010/main" val="13901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en.wikipedia.org/wiki/List_of_social_networking_sites"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http://en.wikipedia.org/wiki/Social_software" TargetMode="Externa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roblogger.ne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codex.wordpress.org/Introduction_to_Blogg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bm.com/developerworks/forums/dw_help.jsp?cat=5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groups.ittoolbox.com/help/policies_help.asp" TargetMode="External"/><Relationship Id="rId4" Type="http://schemas.openxmlformats.org/officeDocument/2006/relationships/hyperlink" Target="http://www.ibm.com/developerworks/community/guideline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lphaworks.ibm.com/tech/historyflo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jotspot.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ibm.com/developerworks/wikis/display/ettk" TargetMode="External"/><Relationship Id="rId7" Type="http://schemas.openxmlformats.org/officeDocument/2006/relationships/hyperlink" Target="http://en.wikipedia.org/wiki/Wikipedia:Arbitration_polic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en.wikipedia.org/wiki/Wikipedia:List_of_policies" TargetMode="External"/><Relationship Id="rId5" Type="http://schemas.openxmlformats.org/officeDocument/2006/relationships/hyperlink" Target="http://en.wikipedia.org/wiki/Wikipedia:Policies_and_guidelines" TargetMode="External"/><Relationship Id="rId4" Type="http://schemas.openxmlformats.org/officeDocument/2006/relationships/hyperlink" Target="http://www.ibm.com/developerworks/wikis/display/wool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bm.com/developerwork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ted.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eclipse.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ws-i.org/" TargetMode="External"/><Relationship Id="rId5" Type="http://schemas.openxmlformats.org/officeDocument/2006/relationships/hyperlink" Target="http://www.w3.org/" TargetMode="External"/><Relationship Id="rId4" Type="http://schemas.openxmlformats.org/officeDocument/2006/relationships/hyperlink" Target="http://www.alibaba.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globalinnovationforum.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secondlife.com/" TargetMode="External"/><Relationship Id="rId5" Type="http://schemas.openxmlformats.org/officeDocument/2006/relationships/hyperlink" Target="http://www.innocentive.com/" TargetMode="External"/><Relationship Id="rId4" Type="http://schemas.openxmlformats.org/officeDocument/2006/relationships/hyperlink" Target="http://www.fluevog.co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rtl="0"/>
            <a:r>
              <a:rPr lang="pl" b="0" i="0" u="none"/>
              <a:t>Technologie dla zespołów wirtualnych</a:t>
            </a:r>
            <a:endParaRPr lang="pl" dirty="0"/>
          </a:p>
        </p:txBody>
      </p:sp>
      <p:sp>
        <p:nvSpPr>
          <p:cNvPr id="3" name="Podtytuł 2"/>
          <p:cNvSpPr>
            <a:spLocks noGrp="1"/>
          </p:cNvSpPr>
          <p:nvPr>
            <p:ph type="subTitle" idx="1"/>
          </p:nvPr>
        </p:nvSpPr>
        <p:spPr/>
        <p:txBody>
          <a:bodyPr/>
          <a:lstStyle/>
          <a:p>
            <a:pPr algn="l" rtl="0"/>
            <a:r>
              <a:rPr lang="pl" b="0" i="0" u="none"/>
              <a:t>Wykład 4</a:t>
            </a:r>
            <a:endParaRPr lang="pl" dirty="0"/>
          </a:p>
        </p:txBody>
      </p:sp>
    </p:spTree>
    <p:extLst>
      <p:ext uri="{BB962C8B-B14F-4D97-AF65-F5344CB8AC3E}">
        <p14:creationId xmlns:p14="http://schemas.microsoft.com/office/powerpoint/2010/main" val="230310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6"/>
          <p:cNvSpPr>
            <a:spLocks noGrp="1"/>
          </p:cNvSpPr>
          <p:nvPr>
            <p:ph type="sldNum" sz="quarter" idx="12"/>
          </p:nvPr>
        </p:nvSpPr>
        <p:spPr/>
        <p:txBody>
          <a:bodyPr/>
          <a:lstStyle/>
          <a:p>
            <a:pPr algn="l" rtl="0"/>
            <a:fld id="{BC936C0E-CF1E-454C-92D5-AFAEC2DB43BB}" type="slidenum">
              <a:rPr/>
              <a:pPr/>
              <a:t>10</a:t>
            </a:fld>
            <a:endParaRPr lang="pl" altLang="en-US"/>
          </a:p>
        </p:txBody>
      </p:sp>
      <p:sp>
        <p:nvSpPr>
          <p:cNvPr id="3584002" name="Rectangle 2"/>
          <p:cNvSpPr>
            <a:spLocks noGrp="1" noChangeArrowheads="1"/>
          </p:cNvSpPr>
          <p:nvPr>
            <p:ph type="title"/>
          </p:nvPr>
        </p:nvSpPr>
        <p:spPr/>
        <p:txBody>
          <a:bodyPr>
            <a:normAutofit/>
          </a:bodyPr>
          <a:lstStyle/>
          <a:p>
            <a:pPr rtl="0"/>
            <a:r>
              <a:rPr lang="pl" b="0" i="0" u="none"/>
              <a:t>Społeczności i innowacja</a:t>
            </a:r>
          </a:p>
        </p:txBody>
      </p:sp>
      <p:sp>
        <p:nvSpPr>
          <p:cNvPr id="3584003" name="Rectangle 3"/>
          <p:cNvSpPr>
            <a:spLocks noGrp="1" noChangeArrowheads="1"/>
          </p:cNvSpPr>
          <p:nvPr>
            <p:ph type="body" sz="half" idx="1"/>
          </p:nvPr>
        </p:nvSpPr>
        <p:spPr>
          <a:xfrm>
            <a:off x="463550" y="1962150"/>
            <a:ext cx="3116263" cy="4530725"/>
          </a:xfrm>
        </p:spPr>
        <p:txBody>
          <a:bodyPr/>
          <a:lstStyle/>
          <a:p>
            <a:pPr algn="l" rtl="0">
              <a:lnSpc>
                <a:spcPct val="95000"/>
              </a:lnSpc>
            </a:pPr>
            <a:r>
              <a:rPr lang="pl" sz="2000" b="0" i="0" u="none"/>
              <a:t>Zmiana z innowacji wyłącznie pracowniczej (wewnętrznej) na innowacje spoza przedsiębiorstwa (zewnętrzne)</a:t>
            </a:r>
          </a:p>
          <a:p>
            <a:pPr algn="l" rtl="0">
              <a:lnSpc>
                <a:spcPct val="95000"/>
              </a:lnSpc>
            </a:pPr>
            <a:r>
              <a:rPr lang="pl" sz="2000" b="0" i="0" u="none"/>
              <a:t>Wpływa na obsługę klienta, własność intelektualną, współpracę i relacje biznesowe</a:t>
            </a:r>
          </a:p>
          <a:p>
            <a:pPr marL="592138" lvl="1" indent="-247650" algn="l" rtl="0">
              <a:lnSpc>
                <a:spcPct val="95000"/>
              </a:lnSpc>
            </a:pPr>
            <a:endParaRPr lang="pl" sz="1800" dirty="0"/>
          </a:p>
          <a:p>
            <a:pPr marL="592138" lvl="1" indent="-247650" algn="l" rtl="0">
              <a:lnSpc>
                <a:spcPct val="95000"/>
              </a:lnSpc>
            </a:pPr>
            <a:endParaRPr lang="pl" sz="1800" dirty="0"/>
          </a:p>
          <a:p>
            <a:pPr marL="592138" lvl="1" indent="-247650" algn="l" rtl="0">
              <a:lnSpc>
                <a:spcPct val="95000"/>
              </a:lnSpc>
            </a:pPr>
            <a:endParaRPr lang="pl" sz="1800" dirty="0"/>
          </a:p>
          <a:p>
            <a:pPr algn="l" rtl="0">
              <a:lnSpc>
                <a:spcPct val="95000"/>
              </a:lnSpc>
            </a:pPr>
            <a:endParaRPr lang="pl" sz="2000" dirty="0"/>
          </a:p>
        </p:txBody>
      </p:sp>
      <p:pic>
        <p:nvPicPr>
          <p:cNvPr id="358400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33800" y="1600200"/>
            <a:ext cx="4959350" cy="4432300"/>
          </a:xfrm>
          <a:noFill/>
          <a:ln/>
          <a:extLst>
            <a:ext uri="{91240B29-F687-4F45-9708-019B960494DF}">
              <a14:hiddenLine xmlns:a14="http://schemas.microsoft.com/office/drawing/2010/main" w="12700" algn="ctr">
                <a:solidFill>
                  <a:schemeClr val="tx1"/>
                </a:solidFill>
                <a:miter lim="800000"/>
                <a:headEnd/>
                <a:tailEnd/>
              </a14:hiddenLine>
            </a:ext>
          </a:extLst>
        </p:spPr>
      </p:pic>
    </p:spTree>
    <p:extLst>
      <p:ext uri="{BB962C8B-B14F-4D97-AF65-F5344CB8AC3E}">
        <p14:creationId xmlns:p14="http://schemas.microsoft.com/office/powerpoint/2010/main" val="205268068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6"/>
          <p:cNvSpPr>
            <a:spLocks noGrp="1"/>
          </p:cNvSpPr>
          <p:nvPr>
            <p:ph type="sldNum" sz="quarter" idx="12"/>
          </p:nvPr>
        </p:nvSpPr>
        <p:spPr/>
        <p:txBody>
          <a:bodyPr/>
          <a:lstStyle/>
          <a:p>
            <a:pPr algn="l" rtl="0"/>
            <a:fld id="{3F983DC2-61A3-4BFC-93C8-A214A357669C}" type="slidenum">
              <a:rPr/>
              <a:pPr/>
              <a:t>11</a:t>
            </a:fld>
            <a:endParaRPr lang="pl" altLang="en-US"/>
          </a:p>
        </p:txBody>
      </p:sp>
      <p:sp>
        <p:nvSpPr>
          <p:cNvPr id="3587074" name="Rectangle 2"/>
          <p:cNvSpPr>
            <a:spLocks noGrp="1" noChangeArrowheads="1"/>
          </p:cNvSpPr>
          <p:nvPr>
            <p:ph type="title"/>
          </p:nvPr>
        </p:nvSpPr>
        <p:spPr/>
        <p:txBody>
          <a:bodyPr>
            <a:normAutofit/>
          </a:bodyPr>
          <a:lstStyle/>
          <a:p>
            <a:pPr rtl="0"/>
            <a:r>
              <a:rPr lang="pl" b="0" i="0" u="none"/>
              <a:t>Wpływ Web 2.0 na biznes </a:t>
            </a:r>
          </a:p>
        </p:txBody>
      </p:sp>
      <p:sp>
        <p:nvSpPr>
          <p:cNvPr id="3587088" name="Rectangle 16"/>
          <p:cNvSpPr>
            <a:spLocks noChangeArrowheads="1"/>
          </p:cNvSpPr>
          <p:nvPr/>
        </p:nvSpPr>
        <p:spPr bwMode="auto">
          <a:xfrm>
            <a:off x="1277938" y="1757363"/>
            <a:ext cx="36068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rtl="0">
              <a:lnSpc>
                <a:spcPct val="100000"/>
              </a:lnSpc>
              <a:buClr>
                <a:schemeClr val="accent1"/>
              </a:buClr>
              <a:buSzPct val="65000"/>
              <a:buFont typeface="Wingdings" pitchFamily="2" charset="2"/>
              <a:buAutoNum type="arabicPeriod"/>
            </a:pPr>
            <a:endParaRPr lang="pl" sz="1200"/>
          </a:p>
          <a:p>
            <a:pPr marL="342900" indent="-342900" algn="l" rtl="0">
              <a:lnSpc>
                <a:spcPct val="100000"/>
              </a:lnSpc>
              <a:buClr>
                <a:schemeClr val="accent1"/>
              </a:buClr>
              <a:buSzPct val="65000"/>
              <a:buFont typeface="Wingdings" pitchFamily="2" charset="2"/>
              <a:buAutoNum type="arabicPeriod"/>
            </a:pPr>
            <a:r>
              <a:rPr lang="pl" sz="1200" b="1" i="0" u="none"/>
              <a:t>„Obejmij” długi ogon</a:t>
            </a:r>
          </a:p>
          <a:p>
            <a:pPr marL="496888" lvl="1" indent="-266700" algn="l" rtl="0">
              <a:lnSpc>
                <a:spcPct val="100000"/>
              </a:lnSpc>
              <a:buClr>
                <a:schemeClr val="accent2"/>
              </a:buClr>
              <a:buSzPct val="60000"/>
            </a:pPr>
            <a:r>
              <a:rPr lang="pl" sz="1000" b="0" i="0" u="none"/>
              <a:t>Wykorzystaj samoobsługę klienta w celu dotarcia do wszystkich użytkowników sieci a nie wyłącznie do „głowy”</a:t>
            </a:r>
          </a:p>
          <a:p>
            <a:pPr marL="342900" indent="-342900" algn="l" rtl="0">
              <a:lnSpc>
                <a:spcPct val="100000"/>
              </a:lnSpc>
              <a:buClr>
                <a:schemeClr val="accent1"/>
              </a:buClr>
              <a:buSzPct val="65000"/>
              <a:buFont typeface="Wingdings" pitchFamily="2" charset="2"/>
              <a:buAutoNum type="arabicPeriod"/>
            </a:pPr>
            <a:endParaRPr lang="pl" sz="1200"/>
          </a:p>
          <a:p>
            <a:pPr marL="342900" indent="-342900" algn="l" rtl="0">
              <a:lnSpc>
                <a:spcPct val="100000"/>
              </a:lnSpc>
              <a:buClr>
                <a:schemeClr val="accent1"/>
              </a:buClr>
              <a:buSzPct val="65000"/>
              <a:buFont typeface="Wingdings" pitchFamily="2" charset="2"/>
              <a:buAutoNum type="arabicPeriod"/>
            </a:pPr>
            <a:r>
              <a:rPr lang="pl" sz="1200" b="1" i="0" u="none"/>
              <a:t>Informacje są Twoją przewagą nad konkurencją</a:t>
            </a:r>
          </a:p>
          <a:p>
            <a:pPr marL="496888" lvl="1" indent="-266700" algn="l" rtl="0">
              <a:lnSpc>
                <a:spcPct val="100000"/>
              </a:lnSpc>
              <a:buClr>
                <a:schemeClr val="accent2"/>
              </a:buClr>
              <a:buSzPct val="60000"/>
            </a:pPr>
            <a:r>
              <a:rPr lang="pl" sz="1000" b="0" i="0" u="none"/>
              <a:t>Poszukuj własnego, trudnego do odtworzenia, źródła informacji</a:t>
            </a:r>
          </a:p>
          <a:p>
            <a:pPr marL="496888" lvl="1" indent="-266700" algn="l" rtl="0">
              <a:lnSpc>
                <a:spcPct val="100000"/>
              </a:lnSpc>
              <a:buClr>
                <a:schemeClr val="accent2"/>
              </a:buClr>
              <a:buSzPct val="60000"/>
            </a:pPr>
            <a:r>
              <a:rPr lang="pl" sz="1000" b="0" i="0" u="none"/>
              <a:t>Informacje są nowym „INTEL INSIDE”</a:t>
            </a:r>
          </a:p>
          <a:p>
            <a:pPr marL="342900" indent="-342900" algn="l" rtl="0">
              <a:lnSpc>
                <a:spcPct val="100000"/>
              </a:lnSpc>
              <a:buClr>
                <a:schemeClr val="accent1"/>
              </a:buClr>
              <a:buSzPct val="65000"/>
              <a:buFont typeface="Wingdings" pitchFamily="2" charset="2"/>
              <a:buAutoNum type="arabicPeriod"/>
            </a:pPr>
            <a:endParaRPr lang="pl" sz="1200"/>
          </a:p>
          <a:p>
            <a:pPr marL="342900" indent="-342900" algn="l" rtl="0">
              <a:lnSpc>
                <a:spcPct val="100000"/>
              </a:lnSpc>
              <a:buClr>
                <a:schemeClr val="accent1"/>
              </a:buClr>
              <a:buSzPct val="65000"/>
              <a:buFont typeface="Wingdings" pitchFamily="2" charset="2"/>
              <a:buAutoNum type="arabicPeriod"/>
            </a:pPr>
            <a:r>
              <a:rPr lang="pl" sz="1200" b="1" i="0" u="none"/>
              <a:t>Pozwól użytkownikom „dodawać wartość” </a:t>
            </a:r>
          </a:p>
          <a:p>
            <a:pPr marL="496888" lvl="1" indent="-266700" algn="l" rtl="0">
              <a:lnSpc>
                <a:spcPct val="100000"/>
              </a:lnSpc>
              <a:buClr>
                <a:schemeClr val="accent2"/>
              </a:buClr>
              <a:buSzPct val="60000"/>
            </a:pPr>
            <a:r>
              <a:rPr lang="pl" sz="1000" b="0" i="0" u="none"/>
              <a:t>Kluczową przewagą nad konkurencją jest ten zakres, w którym użytkownicy dodają własne informacje do Twojej platformy. Nie narzucaj swojej „architektury” uczestnictwa. Zaangażuj użytkowników w sposób pośredni i bezpośredni w dodawanie wartości do Twoich aplikacji. </a:t>
            </a:r>
          </a:p>
          <a:p>
            <a:pPr marL="342900" indent="-342900" algn="l" rtl="0">
              <a:lnSpc>
                <a:spcPct val="100000"/>
              </a:lnSpc>
              <a:buClr>
                <a:schemeClr val="accent1"/>
              </a:buClr>
              <a:buSzPct val="65000"/>
              <a:buFont typeface="Wingdings" pitchFamily="2" charset="2"/>
              <a:buAutoNum type="arabicPeriod"/>
            </a:pPr>
            <a:endParaRPr lang="pl" sz="1200"/>
          </a:p>
          <a:p>
            <a:pPr marL="342900" indent="-342900" algn="l" rtl="0">
              <a:lnSpc>
                <a:spcPct val="100000"/>
              </a:lnSpc>
              <a:buClr>
                <a:schemeClr val="accent1"/>
              </a:buClr>
              <a:buSzPct val="65000"/>
              <a:buFont typeface="Wingdings" pitchFamily="2" charset="2"/>
              <a:buAutoNum type="arabicPeriod"/>
            </a:pPr>
            <a:r>
              <a:rPr lang="pl" sz="1200" b="1" i="0" u="none"/>
              <a:t>Efekty sieciowe w domyśle</a:t>
            </a:r>
          </a:p>
          <a:p>
            <a:pPr marL="496888" lvl="1" indent="-266700" algn="l" rtl="0">
              <a:lnSpc>
                <a:spcPct val="100000"/>
              </a:lnSpc>
              <a:buClr>
                <a:schemeClr val="accent2"/>
              </a:buClr>
              <a:buSzPct val="60000"/>
            </a:pPr>
            <a:r>
              <a:rPr lang="pl" sz="1000" b="0" i="0" u="none"/>
              <a:t>W domyśle zaplanuj gromadzenie informacji od użytkowników jako efekt uboczny korzystania z aplikacji</a:t>
            </a:r>
          </a:p>
          <a:p>
            <a:pPr marL="342900" indent="-342900" algn="l" rtl="0">
              <a:lnSpc>
                <a:spcPct val="100000"/>
              </a:lnSpc>
              <a:buClr>
                <a:schemeClr val="accent1"/>
              </a:buClr>
              <a:buSzPct val="65000"/>
              <a:buFont typeface="Wingdings" pitchFamily="2" charset="2"/>
              <a:buAutoNum type="arabicPeriod"/>
            </a:pPr>
            <a:endParaRPr lang="pl" sz="1200"/>
          </a:p>
          <a:p>
            <a:pPr marL="342900" indent="-342900" algn="l" rtl="0">
              <a:lnSpc>
                <a:spcPct val="100000"/>
              </a:lnSpc>
              <a:buClr>
                <a:schemeClr val="accent1"/>
              </a:buClr>
              <a:buSzPct val="65000"/>
              <a:buFont typeface="Wingdings" pitchFamily="2" charset="2"/>
              <a:buAutoNum type="arabicPeriod"/>
            </a:pPr>
            <a:endParaRPr lang="pl" sz="1200"/>
          </a:p>
          <a:p>
            <a:pPr marL="496888" lvl="1" indent="-266700" algn="l" rtl="0">
              <a:lnSpc>
                <a:spcPct val="100000"/>
              </a:lnSpc>
              <a:buClr>
                <a:schemeClr val="accent2"/>
              </a:buClr>
              <a:buSzPct val="60000"/>
              <a:buFont typeface="Wingdings" pitchFamily="2" charset="2"/>
              <a:buChar char="q"/>
            </a:pPr>
            <a:endParaRPr lang="pl" sz="1000"/>
          </a:p>
        </p:txBody>
      </p:sp>
      <p:sp>
        <p:nvSpPr>
          <p:cNvPr id="3587089" name="Rectangle 17"/>
          <p:cNvSpPr>
            <a:spLocks noChangeArrowheads="1"/>
          </p:cNvSpPr>
          <p:nvPr/>
        </p:nvSpPr>
        <p:spPr bwMode="auto">
          <a:xfrm>
            <a:off x="5019675" y="1757363"/>
            <a:ext cx="36068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04800" indent="-304800" algn="l" rtl="0">
              <a:lnSpc>
                <a:spcPct val="100000"/>
              </a:lnSpc>
              <a:buClr>
                <a:schemeClr val="accent1"/>
              </a:buClr>
              <a:buSzPct val="65000"/>
              <a:buFont typeface="Wingdings" pitchFamily="2" charset="2"/>
              <a:buAutoNum type="arabicPeriod" startAt="5"/>
            </a:pPr>
            <a:endParaRPr lang="pl" sz="1200"/>
          </a:p>
          <a:p>
            <a:pPr marL="304800" indent="-304800" algn="l" rtl="0">
              <a:lnSpc>
                <a:spcPct val="100000"/>
              </a:lnSpc>
              <a:buClr>
                <a:schemeClr val="accent1"/>
              </a:buClr>
              <a:buSzPct val="65000"/>
              <a:buFont typeface="Wingdings" pitchFamily="2" charset="2"/>
              <a:buAutoNum type="arabicPeriod" startAt="5"/>
            </a:pPr>
            <a:r>
              <a:rPr lang="pl" sz="1200" b="1" i="0" u="none"/>
              <a:t>Pewne prawa zastrzeżone</a:t>
            </a:r>
          </a:p>
          <a:p>
            <a:pPr marL="465138" lvl="1" indent="-234950" algn="l" rtl="0">
              <a:lnSpc>
                <a:spcPct val="100000"/>
              </a:lnSpc>
              <a:buClr>
                <a:schemeClr val="accent2"/>
              </a:buClr>
              <a:buSzPct val="60000"/>
            </a:pPr>
            <a:r>
              <a:rPr lang="pl" sz="1000" b="0" i="0" u="none"/>
              <a:t>Ograniczenie ponownego wykorzystania zapobiega eksperymenowaniu. Korzyści z Web 2.0 pochodzą ze zbiorowego przyjmowania, a nie ograniczenia jednostek. Projektowanie dla niezawodności i „hackability” (modyfikacji w celu użycia w inny, niż zamierzony sposób) </a:t>
            </a:r>
          </a:p>
          <a:p>
            <a:pPr marL="304800" indent="-304800" algn="l" rtl="0">
              <a:lnSpc>
                <a:spcPct val="100000"/>
              </a:lnSpc>
              <a:buClr>
                <a:schemeClr val="accent1"/>
              </a:buClr>
              <a:buSzPct val="65000"/>
              <a:buFont typeface="Wingdings" pitchFamily="2" charset="2"/>
              <a:buAutoNum type="arabicPeriod" startAt="5"/>
            </a:pPr>
            <a:endParaRPr lang="pl" sz="1200"/>
          </a:p>
          <a:p>
            <a:pPr marL="304800" indent="-304800" algn="l" rtl="0">
              <a:lnSpc>
                <a:spcPct val="100000"/>
              </a:lnSpc>
              <a:buClr>
                <a:schemeClr val="accent1"/>
              </a:buClr>
              <a:buSzPct val="65000"/>
              <a:buFont typeface="Wingdings" pitchFamily="2" charset="2"/>
              <a:buAutoNum type="arabicPeriod" startAt="5"/>
            </a:pPr>
            <a:r>
              <a:rPr lang="pl" sz="1200" b="1" i="0" u="none"/>
              <a:t>Nieustanna wersja beta</a:t>
            </a:r>
          </a:p>
          <a:p>
            <a:pPr marL="465138" lvl="1" indent="-234950" algn="l" rtl="0">
              <a:lnSpc>
                <a:spcPct val="100000"/>
              </a:lnSpc>
              <a:buClr>
                <a:schemeClr val="accent2"/>
              </a:buClr>
              <a:buSzPct val="60000"/>
            </a:pPr>
            <a:r>
              <a:rPr lang="pl" sz="1000" b="0" i="0" u="none"/>
              <a:t>Aplikacje internetowe nie są już artefaktami oprogramowania, są usługami będącymi w ciągłym użyciu. Zaangażuj użytkowników jako testerów „czasu rzeczywistego” i korzystaj z ich uwag, jako narzędzia do projektowania usługi.</a:t>
            </a:r>
          </a:p>
          <a:p>
            <a:pPr marL="465138" lvl="1" indent="-234950" algn="l" rtl="0">
              <a:lnSpc>
                <a:spcPct val="100000"/>
              </a:lnSpc>
              <a:buClr>
                <a:schemeClr val="accent2"/>
              </a:buClr>
              <a:buSzPct val="60000"/>
            </a:pPr>
            <a:endParaRPr lang="pl" sz="1000"/>
          </a:p>
          <a:p>
            <a:pPr marL="304800" indent="-304800" algn="l" rtl="0">
              <a:lnSpc>
                <a:spcPct val="100000"/>
              </a:lnSpc>
              <a:buClr>
                <a:schemeClr val="accent1"/>
              </a:buClr>
              <a:buSzPct val="65000"/>
              <a:buFont typeface="Wingdings" pitchFamily="2" charset="2"/>
              <a:buAutoNum type="arabicPeriod" startAt="5"/>
            </a:pPr>
            <a:r>
              <a:rPr lang="pl" sz="1200" b="1" i="0" u="none"/>
              <a:t>Współpracuj, nie kontroluj </a:t>
            </a:r>
          </a:p>
          <a:p>
            <a:pPr marL="465138" lvl="1" indent="-234950" algn="l" rtl="0">
              <a:lnSpc>
                <a:spcPct val="100000"/>
              </a:lnSpc>
              <a:buClr>
                <a:schemeClr val="accent2"/>
              </a:buClr>
              <a:buSzPct val="60000"/>
            </a:pPr>
            <a:r>
              <a:rPr lang="pl" sz="1000" b="0" i="0" u="none"/>
              <a:t>Web 2.0 jest siecią współpracujących usług informacyjnych. Oferuj interfejsy usług sieciowych i syndykację wykorzystujące lekkie modele programistyczne.</a:t>
            </a:r>
          </a:p>
          <a:p>
            <a:pPr marL="304800" indent="-304800" algn="l" rtl="0">
              <a:lnSpc>
                <a:spcPct val="100000"/>
              </a:lnSpc>
              <a:buClr>
                <a:schemeClr val="accent1"/>
              </a:buClr>
              <a:buSzPct val="65000"/>
              <a:buFont typeface="Wingdings" pitchFamily="2" charset="2"/>
              <a:buAutoNum type="arabicPeriod" startAt="5"/>
            </a:pPr>
            <a:endParaRPr lang="pl" sz="1200"/>
          </a:p>
          <a:p>
            <a:pPr marL="304800" indent="-304800" algn="l" rtl="0">
              <a:lnSpc>
                <a:spcPct val="100000"/>
              </a:lnSpc>
              <a:buClr>
                <a:schemeClr val="accent1"/>
              </a:buClr>
              <a:buSzPct val="65000"/>
              <a:buFont typeface="Wingdings" pitchFamily="2" charset="2"/>
              <a:buAutoNum type="arabicPeriod" startAt="5"/>
            </a:pPr>
            <a:r>
              <a:rPr lang="pl" sz="1200" b="1" i="0" u="none"/>
              <a:t>Oprogramowanie ponad poziomem jednego urządzenia</a:t>
            </a:r>
          </a:p>
          <a:p>
            <a:pPr marL="465138" lvl="1" indent="-234950" algn="l" rtl="0">
              <a:lnSpc>
                <a:spcPct val="100000"/>
              </a:lnSpc>
              <a:buClr>
                <a:schemeClr val="accent2"/>
              </a:buClr>
              <a:buSzPct val="60000"/>
            </a:pPr>
            <a:r>
              <a:rPr lang="pl" sz="1000" b="0" i="0" u="none"/>
              <a:t>Integruj usługi pomiędzy urządzeniami przenośnymi, komputerami PC i serwerami internetowytmi.</a:t>
            </a:r>
          </a:p>
          <a:p>
            <a:pPr marL="465138" lvl="1" indent="-234950" algn="l" rtl="0">
              <a:lnSpc>
                <a:spcPct val="100000"/>
              </a:lnSpc>
              <a:buClr>
                <a:schemeClr val="accent2"/>
              </a:buClr>
              <a:buSzPct val="60000"/>
            </a:pPr>
            <a:endParaRPr lang="pl" sz="1000"/>
          </a:p>
          <a:p>
            <a:pPr marL="465138" lvl="1" indent="-234950" algn="l" rtl="0">
              <a:lnSpc>
                <a:spcPct val="100000"/>
              </a:lnSpc>
              <a:buClr>
                <a:schemeClr val="accent2"/>
              </a:buClr>
              <a:buSzPct val="60000"/>
              <a:buFont typeface="Wingdings" pitchFamily="2" charset="2"/>
              <a:buNone/>
            </a:pPr>
            <a:endParaRPr lang="pl" sz="1000"/>
          </a:p>
        </p:txBody>
      </p:sp>
      <p:sp>
        <p:nvSpPr>
          <p:cNvPr id="3587090" name="Rectangle 18"/>
          <p:cNvSpPr>
            <a:spLocks noChangeArrowheads="1"/>
          </p:cNvSpPr>
          <p:nvPr/>
        </p:nvSpPr>
        <p:spPr bwMode="auto">
          <a:xfrm>
            <a:off x="6877050" y="5926138"/>
            <a:ext cx="16129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28600" indent="-228600" algn="l" rtl="0">
              <a:lnSpc>
                <a:spcPct val="90000"/>
              </a:lnSpc>
              <a:spcBef>
                <a:spcPct val="35000"/>
              </a:spcBef>
              <a:spcAft>
                <a:spcPct val="15000"/>
              </a:spcAft>
              <a:buClr>
                <a:srgbClr val="FFCC00"/>
              </a:buClr>
              <a:buSzTx/>
              <a:buFont typeface="Wingdings" pitchFamily="2" charset="2"/>
              <a:buNone/>
            </a:pPr>
            <a:r>
              <a:rPr lang="pl" sz="900" b="0" i="0" u="none"/>
              <a:t>Web2.0 - Tim O’Reilly, 2005</a:t>
            </a:r>
            <a:endParaRPr lang="pl" sz="900"/>
          </a:p>
        </p:txBody>
      </p:sp>
      <p:sp>
        <p:nvSpPr>
          <p:cNvPr id="3587091" name="Rectangle 19"/>
          <p:cNvSpPr>
            <a:spLocks noChangeArrowheads="1"/>
          </p:cNvSpPr>
          <p:nvPr/>
        </p:nvSpPr>
        <p:spPr bwMode="auto">
          <a:xfrm>
            <a:off x="973138" y="1712913"/>
            <a:ext cx="7942262" cy="4427537"/>
          </a:xfrm>
          <a:prstGeom prst="rect">
            <a:avLst/>
          </a:prstGeom>
          <a:noFill/>
          <a:ln w="9525" algn="ctr">
            <a:solidFill>
              <a:srgbClr val="99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
          </a:p>
        </p:txBody>
      </p:sp>
    </p:spTree>
    <p:extLst>
      <p:ext uri="{BB962C8B-B14F-4D97-AF65-F5344CB8AC3E}">
        <p14:creationId xmlns:p14="http://schemas.microsoft.com/office/powerpoint/2010/main" val="1363480469"/>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4562" name="Rectangle 2"/>
          <p:cNvSpPr>
            <a:spLocks noGrp="1" noChangeArrowheads="1"/>
          </p:cNvSpPr>
          <p:nvPr>
            <p:ph type="title"/>
          </p:nvPr>
        </p:nvSpPr>
        <p:spPr/>
        <p:txBody>
          <a:bodyPr/>
          <a:lstStyle/>
          <a:p>
            <a:pPr rtl="0"/>
            <a:r>
              <a:rPr lang="pl" sz="3000" b="0" i="0" u="none">
                <a:solidFill>
                  <a:schemeClr val="tx1"/>
                </a:solidFill>
              </a:rPr>
              <a:t>Czym jest społeczność?</a:t>
            </a:r>
          </a:p>
        </p:txBody>
      </p:sp>
      <p:sp>
        <p:nvSpPr>
          <p:cNvPr id="3394563" name="Rectangle 3"/>
          <p:cNvSpPr>
            <a:spLocks noGrp="1" noChangeArrowheads="1"/>
          </p:cNvSpPr>
          <p:nvPr>
            <p:ph type="body" idx="1"/>
          </p:nvPr>
        </p:nvSpPr>
        <p:spPr>
          <a:xfrm>
            <a:off x="575469" y="1679004"/>
            <a:ext cx="8428037" cy="733425"/>
          </a:xfrm>
        </p:spPr>
        <p:txBody>
          <a:bodyPr/>
          <a:lstStyle/>
          <a:p>
            <a:endParaRPr lang="pl"/>
          </a:p>
          <a:p>
            <a:pPr lvl="1" algn="l" rtl="0"/>
            <a:endParaRPr lang="pl"/>
          </a:p>
          <a:p>
            <a:pPr algn="l" rtl="0">
              <a:buFont typeface="Wingdings" pitchFamily="2" charset="2"/>
              <a:buNone/>
            </a:pPr>
            <a:endParaRPr lang="pl"/>
          </a:p>
          <a:p>
            <a:pPr algn="l" rtl="0">
              <a:buFont typeface="Wingdings" pitchFamily="2" charset="2"/>
              <a:buNone/>
            </a:pPr>
            <a:endParaRPr lang="pl"/>
          </a:p>
        </p:txBody>
      </p:sp>
      <p:grpSp>
        <p:nvGrpSpPr>
          <p:cNvPr id="3394595" name="Group 35"/>
          <p:cNvGrpSpPr>
            <a:grpSpLocks/>
          </p:cNvGrpSpPr>
          <p:nvPr/>
        </p:nvGrpSpPr>
        <p:grpSpPr bwMode="auto">
          <a:xfrm>
            <a:off x="438944" y="1558354"/>
            <a:ext cx="8643937" cy="5068888"/>
            <a:chOff x="123" y="612"/>
            <a:chExt cx="5445" cy="3193"/>
          </a:xfrm>
        </p:grpSpPr>
        <p:sp>
          <p:nvSpPr>
            <p:cNvPr id="3394564" name="Rectangle 4"/>
            <p:cNvSpPr>
              <a:spLocks noChangeArrowheads="1"/>
            </p:cNvSpPr>
            <p:nvPr/>
          </p:nvSpPr>
          <p:spPr bwMode="auto">
            <a:xfrm>
              <a:off x="785" y="3142"/>
              <a:ext cx="732" cy="49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lnSpc>
                  <a:spcPct val="100000"/>
                </a:lnSpc>
                <a:spcBef>
                  <a:spcPct val="0"/>
                </a:spcBef>
                <a:buClrTx/>
                <a:buSzTx/>
                <a:buFontTx/>
                <a:buNone/>
              </a:pPr>
              <a:r>
                <a:rPr lang="pl" b="0" i="0" u="none"/>
                <a:t>Ogólna</a:t>
              </a:r>
            </a:p>
            <a:p>
              <a:pPr algn="ctr" rtl="0">
                <a:lnSpc>
                  <a:spcPct val="100000"/>
                </a:lnSpc>
                <a:spcBef>
                  <a:spcPct val="0"/>
                </a:spcBef>
                <a:buClrTx/>
                <a:buSzTx/>
                <a:buFontTx/>
                <a:buNone/>
              </a:pPr>
              <a:r>
                <a:rPr lang="pl" b="0" i="0" u="none"/>
                <a:t>populacja</a:t>
              </a:r>
            </a:p>
          </p:txBody>
        </p:sp>
        <p:sp>
          <p:nvSpPr>
            <p:cNvPr id="3394565" name="Rectangle 5"/>
            <p:cNvSpPr>
              <a:spLocks noChangeArrowheads="1"/>
            </p:cNvSpPr>
            <p:nvPr/>
          </p:nvSpPr>
          <p:spPr bwMode="auto">
            <a:xfrm>
              <a:off x="1609" y="2425"/>
              <a:ext cx="732" cy="49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lnSpc>
                  <a:spcPct val="100000"/>
                </a:lnSpc>
                <a:spcBef>
                  <a:spcPct val="0"/>
                </a:spcBef>
                <a:buClrTx/>
                <a:buSzTx/>
                <a:buFontTx/>
                <a:buNone/>
              </a:pPr>
              <a:r>
                <a:rPr lang="pl" b="0" i="0" u="none"/>
                <a:t>Odbiorcy </a:t>
              </a:r>
            </a:p>
            <a:p>
              <a:pPr algn="ctr" rtl="0">
                <a:lnSpc>
                  <a:spcPct val="100000"/>
                </a:lnSpc>
                <a:spcBef>
                  <a:spcPct val="0"/>
                </a:spcBef>
                <a:buClrTx/>
                <a:buSzTx/>
                <a:buFontTx/>
                <a:buNone/>
              </a:pPr>
              <a:r>
                <a:rPr lang="pl" sz="1000" b="0" i="0" u="none"/>
                <a:t>(wyspecjalizowana</a:t>
              </a:r>
            </a:p>
            <a:p>
              <a:pPr algn="ctr" rtl="0">
                <a:lnSpc>
                  <a:spcPct val="100000"/>
                </a:lnSpc>
                <a:spcBef>
                  <a:spcPct val="0"/>
                </a:spcBef>
                <a:buClrTx/>
                <a:buSzTx/>
                <a:buFontTx/>
                <a:buNone/>
              </a:pPr>
              <a:r>
                <a:rPr lang="pl" sz="1000" b="0" i="0" u="none"/>
                <a:t>populacja)</a:t>
              </a:r>
            </a:p>
          </p:txBody>
        </p:sp>
        <p:sp>
          <p:nvSpPr>
            <p:cNvPr id="3394566" name="Rectangle 6"/>
            <p:cNvSpPr>
              <a:spLocks noChangeArrowheads="1"/>
            </p:cNvSpPr>
            <p:nvPr/>
          </p:nvSpPr>
          <p:spPr bwMode="auto">
            <a:xfrm>
              <a:off x="2524" y="1797"/>
              <a:ext cx="732" cy="49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lnSpc>
                  <a:spcPct val="100000"/>
                </a:lnSpc>
                <a:spcBef>
                  <a:spcPct val="0"/>
                </a:spcBef>
                <a:buClrTx/>
                <a:buSzTx/>
                <a:buFontTx/>
                <a:buNone/>
              </a:pPr>
              <a:r>
                <a:rPr lang="pl" b="0" i="0" u="none"/>
                <a:t>Sieć</a:t>
              </a:r>
            </a:p>
            <a:p>
              <a:pPr algn="ctr" rtl="0">
                <a:lnSpc>
                  <a:spcPct val="100000"/>
                </a:lnSpc>
                <a:spcBef>
                  <a:spcPct val="0"/>
                </a:spcBef>
                <a:buClrTx/>
                <a:buSzTx/>
                <a:buFontTx/>
                <a:buNone/>
              </a:pPr>
              <a:r>
                <a:rPr lang="pl" b="0" i="0" u="none"/>
                <a:t>społeczna</a:t>
              </a:r>
            </a:p>
          </p:txBody>
        </p:sp>
        <p:sp>
          <p:nvSpPr>
            <p:cNvPr id="3394567" name="Rectangle 7"/>
            <p:cNvSpPr>
              <a:spLocks noChangeArrowheads="1"/>
            </p:cNvSpPr>
            <p:nvPr/>
          </p:nvSpPr>
          <p:spPr bwMode="auto">
            <a:xfrm>
              <a:off x="3348" y="1215"/>
              <a:ext cx="732" cy="49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lnSpc>
                  <a:spcPct val="100000"/>
                </a:lnSpc>
                <a:spcBef>
                  <a:spcPct val="0"/>
                </a:spcBef>
                <a:buClrTx/>
                <a:buSzTx/>
                <a:buFontTx/>
                <a:buNone/>
              </a:pPr>
              <a:r>
                <a:rPr lang="pl" sz="1600" b="0" i="0" u="none"/>
                <a:t>Społeczność</a:t>
              </a:r>
            </a:p>
          </p:txBody>
        </p:sp>
        <p:sp>
          <p:nvSpPr>
            <p:cNvPr id="3394568" name="Rectangle 8"/>
            <p:cNvSpPr>
              <a:spLocks noChangeArrowheads="1"/>
            </p:cNvSpPr>
            <p:nvPr/>
          </p:nvSpPr>
          <p:spPr bwMode="auto">
            <a:xfrm>
              <a:off x="4263" y="632"/>
              <a:ext cx="733" cy="493"/>
            </a:xfrm>
            <a:prstGeom prst="rect">
              <a:avLst/>
            </a:prstGeom>
            <a:solidFill>
              <a:srgbClr val="E3E5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lnSpc>
                  <a:spcPct val="100000"/>
                </a:lnSpc>
                <a:spcBef>
                  <a:spcPct val="0"/>
                </a:spcBef>
                <a:buClrTx/>
                <a:buSzTx/>
                <a:buFontTx/>
                <a:buNone/>
              </a:pPr>
              <a:r>
                <a:rPr lang="pl" sz="1400" b="0" i="0" u="none"/>
                <a:t>Organizacja</a:t>
              </a:r>
            </a:p>
          </p:txBody>
        </p:sp>
        <p:sp>
          <p:nvSpPr>
            <p:cNvPr id="3394569" name="Line 9"/>
            <p:cNvSpPr>
              <a:spLocks noChangeShapeType="1"/>
            </p:cNvSpPr>
            <p:nvPr/>
          </p:nvSpPr>
          <p:spPr bwMode="auto">
            <a:xfrm>
              <a:off x="1243" y="2694"/>
              <a:ext cx="36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
            </a:p>
          </p:txBody>
        </p:sp>
        <p:sp>
          <p:nvSpPr>
            <p:cNvPr id="3394570" name="Line 10"/>
            <p:cNvSpPr>
              <a:spLocks noChangeShapeType="1"/>
            </p:cNvSpPr>
            <p:nvPr/>
          </p:nvSpPr>
          <p:spPr bwMode="auto">
            <a:xfrm>
              <a:off x="1243" y="2694"/>
              <a:ext cx="0" cy="4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
            </a:p>
          </p:txBody>
        </p:sp>
        <p:sp>
          <p:nvSpPr>
            <p:cNvPr id="3394571" name="Text Box 11"/>
            <p:cNvSpPr txBox="1">
              <a:spLocks noChangeArrowheads="1"/>
            </p:cNvSpPr>
            <p:nvPr/>
          </p:nvSpPr>
          <p:spPr bwMode="auto">
            <a:xfrm>
              <a:off x="745" y="2758"/>
              <a:ext cx="4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lnSpc>
                  <a:spcPct val="100000"/>
                </a:lnSpc>
                <a:spcBef>
                  <a:spcPct val="0"/>
                </a:spcBef>
                <a:buClrTx/>
                <a:buSzTx/>
                <a:buFontTx/>
                <a:buNone/>
              </a:pPr>
              <a:r>
                <a:rPr lang="pl" sz="1200" b="0" i="0" u="none"/>
                <a:t>Określone </a:t>
              </a:r>
            </a:p>
            <a:p>
              <a:pPr algn="l" rtl="0">
                <a:lnSpc>
                  <a:spcPct val="100000"/>
                </a:lnSpc>
                <a:spcBef>
                  <a:spcPct val="0"/>
                </a:spcBef>
                <a:buClrTx/>
                <a:buSzTx/>
                <a:buFontTx/>
                <a:buNone/>
              </a:pPr>
              <a:r>
                <a:rPr lang="pl" sz="1200" b="0" i="0" u="none"/>
                <a:t>zaintersowania</a:t>
              </a:r>
            </a:p>
          </p:txBody>
        </p:sp>
        <p:sp>
          <p:nvSpPr>
            <p:cNvPr id="3394572" name="Line 12"/>
            <p:cNvSpPr>
              <a:spLocks noChangeShapeType="1"/>
            </p:cNvSpPr>
            <p:nvPr/>
          </p:nvSpPr>
          <p:spPr bwMode="auto">
            <a:xfrm>
              <a:off x="2167" y="1957"/>
              <a:ext cx="3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
            </a:p>
          </p:txBody>
        </p:sp>
        <p:sp>
          <p:nvSpPr>
            <p:cNvPr id="3394573" name="Line 13"/>
            <p:cNvSpPr>
              <a:spLocks noChangeShapeType="1"/>
            </p:cNvSpPr>
            <p:nvPr/>
          </p:nvSpPr>
          <p:spPr bwMode="auto">
            <a:xfrm>
              <a:off x="2167" y="1957"/>
              <a:ext cx="0" cy="4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
            </a:p>
          </p:txBody>
        </p:sp>
        <p:sp>
          <p:nvSpPr>
            <p:cNvPr id="3394574" name="Text Box 14"/>
            <p:cNvSpPr txBox="1">
              <a:spLocks noChangeArrowheads="1"/>
            </p:cNvSpPr>
            <p:nvPr/>
          </p:nvSpPr>
          <p:spPr bwMode="auto">
            <a:xfrm>
              <a:off x="1606" y="2018"/>
              <a:ext cx="5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lnSpc>
                  <a:spcPct val="100000"/>
                </a:lnSpc>
                <a:spcBef>
                  <a:spcPct val="0"/>
                </a:spcBef>
                <a:buClrTx/>
                <a:buSzTx/>
                <a:buFontTx/>
                <a:buNone/>
              </a:pPr>
              <a:r>
                <a:rPr lang="pl" sz="1200" b="0" i="0" u="none"/>
                <a:t>Bezpośrednia </a:t>
              </a:r>
            </a:p>
            <a:p>
              <a:pPr algn="l" rtl="0">
                <a:lnSpc>
                  <a:spcPct val="100000"/>
                </a:lnSpc>
                <a:spcBef>
                  <a:spcPct val="0"/>
                </a:spcBef>
                <a:buClrTx/>
                <a:buSzTx/>
                <a:buFontTx/>
                <a:buNone/>
              </a:pPr>
              <a:r>
                <a:rPr lang="pl" sz="1200" b="0" i="0" u="none"/>
                <a:t>Interakcja</a:t>
              </a:r>
            </a:p>
          </p:txBody>
        </p:sp>
        <p:sp>
          <p:nvSpPr>
            <p:cNvPr id="3394575" name="Line 15"/>
            <p:cNvSpPr>
              <a:spLocks noChangeShapeType="1"/>
            </p:cNvSpPr>
            <p:nvPr/>
          </p:nvSpPr>
          <p:spPr bwMode="auto">
            <a:xfrm>
              <a:off x="2991" y="1374"/>
              <a:ext cx="3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
            </a:p>
          </p:txBody>
        </p:sp>
        <p:sp>
          <p:nvSpPr>
            <p:cNvPr id="3394576" name="Line 16"/>
            <p:cNvSpPr>
              <a:spLocks noChangeShapeType="1"/>
            </p:cNvSpPr>
            <p:nvPr/>
          </p:nvSpPr>
          <p:spPr bwMode="auto">
            <a:xfrm>
              <a:off x="2991" y="1374"/>
              <a:ext cx="0" cy="4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
            </a:p>
          </p:txBody>
        </p:sp>
        <p:sp>
          <p:nvSpPr>
            <p:cNvPr id="3394577" name="Text Box 17"/>
            <p:cNvSpPr txBox="1">
              <a:spLocks noChangeArrowheads="1"/>
            </p:cNvSpPr>
            <p:nvPr/>
          </p:nvSpPr>
          <p:spPr bwMode="auto">
            <a:xfrm>
              <a:off x="2539" y="1424"/>
              <a:ext cx="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lnSpc>
                  <a:spcPct val="100000"/>
                </a:lnSpc>
                <a:spcBef>
                  <a:spcPct val="0"/>
                </a:spcBef>
                <a:buClrTx/>
                <a:buSzTx/>
                <a:buFontTx/>
                <a:buNone/>
              </a:pPr>
              <a:r>
                <a:rPr lang="pl" sz="1200" b="0" i="0" u="none"/>
                <a:t>Tożsamość</a:t>
              </a:r>
            </a:p>
            <a:p>
              <a:pPr algn="l" rtl="0">
                <a:lnSpc>
                  <a:spcPct val="100000"/>
                </a:lnSpc>
                <a:spcBef>
                  <a:spcPct val="0"/>
                </a:spcBef>
                <a:buClrTx/>
                <a:buSzTx/>
                <a:buFontTx/>
                <a:buNone/>
              </a:pPr>
              <a:r>
                <a:rPr lang="pl" sz="1200" b="0" i="0" u="none"/>
                <a:t>grupowa</a:t>
              </a:r>
            </a:p>
          </p:txBody>
        </p:sp>
        <p:grpSp>
          <p:nvGrpSpPr>
            <p:cNvPr id="3394594" name="Group 34"/>
            <p:cNvGrpSpPr>
              <a:grpSpLocks/>
            </p:cNvGrpSpPr>
            <p:nvPr/>
          </p:nvGrpSpPr>
          <p:grpSpPr bwMode="auto">
            <a:xfrm>
              <a:off x="3907" y="837"/>
              <a:ext cx="366" cy="378"/>
              <a:chOff x="3907" y="837"/>
              <a:chExt cx="366" cy="378"/>
            </a:xfrm>
          </p:grpSpPr>
          <p:sp>
            <p:nvSpPr>
              <p:cNvPr id="3394578" name="Line 18"/>
              <p:cNvSpPr>
                <a:spLocks noChangeShapeType="1"/>
              </p:cNvSpPr>
              <p:nvPr/>
            </p:nvSpPr>
            <p:spPr bwMode="auto">
              <a:xfrm>
                <a:off x="3907" y="837"/>
                <a:ext cx="366"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
              </a:p>
            </p:txBody>
          </p:sp>
          <p:sp>
            <p:nvSpPr>
              <p:cNvPr id="3394579" name="Line 19"/>
              <p:cNvSpPr>
                <a:spLocks noChangeShapeType="1"/>
              </p:cNvSpPr>
              <p:nvPr/>
            </p:nvSpPr>
            <p:spPr bwMode="auto">
              <a:xfrm>
                <a:off x="3907" y="837"/>
                <a:ext cx="0" cy="37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
              </a:p>
            </p:txBody>
          </p:sp>
        </p:grpSp>
        <p:sp>
          <p:nvSpPr>
            <p:cNvPr id="3394580" name="Text Box 20"/>
            <p:cNvSpPr txBox="1">
              <a:spLocks noChangeArrowheads="1"/>
            </p:cNvSpPr>
            <p:nvPr/>
          </p:nvSpPr>
          <p:spPr bwMode="auto">
            <a:xfrm>
              <a:off x="3025" y="612"/>
              <a:ext cx="10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lnSpc>
                  <a:spcPct val="100000"/>
                </a:lnSpc>
                <a:spcBef>
                  <a:spcPct val="0"/>
                </a:spcBef>
                <a:buClrTx/>
                <a:buSzTx/>
                <a:buFontTx/>
                <a:buNone/>
              </a:pPr>
              <a:r>
                <a:rPr lang="pl" sz="1200" b="0" i="0" u="none"/>
                <a:t>Sformalizowana hierarchia </a:t>
              </a:r>
            </a:p>
            <a:p>
              <a:pPr algn="l" rtl="0">
                <a:lnSpc>
                  <a:spcPct val="100000"/>
                </a:lnSpc>
                <a:spcBef>
                  <a:spcPct val="0"/>
                </a:spcBef>
                <a:buClrTx/>
                <a:buSzTx/>
                <a:buFontTx/>
                <a:buNone/>
              </a:pPr>
              <a:r>
                <a:rPr lang="pl" sz="1200" b="0" i="0" u="none"/>
                <a:t>i określony budżet</a:t>
              </a:r>
            </a:p>
          </p:txBody>
        </p:sp>
        <p:sp>
          <p:nvSpPr>
            <p:cNvPr id="3394581" name="AutoShape 21"/>
            <p:cNvSpPr>
              <a:spLocks noChangeArrowheads="1"/>
            </p:cNvSpPr>
            <p:nvPr/>
          </p:nvSpPr>
          <p:spPr bwMode="auto">
            <a:xfrm>
              <a:off x="512" y="1632"/>
              <a:ext cx="169" cy="2152"/>
            </a:xfrm>
            <a:prstGeom prst="upArrow">
              <a:avLst>
                <a:gd name="adj1" fmla="val 50000"/>
                <a:gd name="adj2" fmla="val 31834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lnSpc>
                  <a:spcPct val="100000"/>
                </a:lnSpc>
                <a:spcBef>
                  <a:spcPct val="0"/>
                </a:spcBef>
                <a:buClrTx/>
                <a:buSzTx/>
                <a:buFontTx/>
                <a:buNone/>
              </a:pPr>
              <a:endParaRPr lang="pl" sz="1800"/>
            </a:p>
          </p:txBody>
        </p:sp>
        <p:sp>
          <p:nvSpPr>
            <p:cNvPr id="3394583" name="Text Box 23"/>
            <p:cNvSpPr txBox="1">
              <a:spLocks noChangeArrowheads="1"/>
            </p:cNvSpPr>
            <p:nvPr/>
          </p:nvSpPr>
          <p:spPr bwMode="auto">
            <a:xfrm>
              <a:off x="123" y="720"/>
              <a:ext cx="929" cy="86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sz="1400" b="0" i="0" u="none"/>
                <a:t>Wzrost</a:t>
              </a:r>
            </a:p>
            <a:p>
              <a:pPr algn="ctr" rtl="0">
                <a:lnSpc>
                  <a:spcPct val="100000"/>
                </a:lnSpc>
                <a:spcBef>
                  <a:spcPct val="0"/>
                </a:spcBef>
                <a:buClrTx/>
                <a:buSzTx/>
                <a:buFont typeface="Wingdings" pitchFamily="2" charset="2"/>
                <a:buNone/>
              </a:pPr>
              <a:r>
                <a:rPr lang="pl" sz="1400" b="0" i="0" u="none"/>
                <a:t>poziomu skupienia,</a:t>
              </a:r>
            </a:p>
            <a:p>
              <a:pPr algn="ctr" rtl="0">
                <a:lnSpc>
                  <a:spcPct val="100000"/>
                </a:lnSpc>
                <a:spcBef>
                  <a:spcPct val="0"/>
                </a:spcBef>
                <a:buClrTx/>
                <a:buSzTx/>
                <a:buFont typeface="Wingdings" pitchFamily="2" charset="2"/>
                <a:buNone/>
              </a:pPr>
              <a:r>
                <a:rPr lang="pl" sz="1400" b="0" i="0" u="none"/>
                <a:t>formalizacji,</a:t>
              </a:r>
            </a:p>
            <a:p>
              <a:pPr algn="ctr" rtl="0">
                <a:lnSpc>
                  <a:spcPct val="100000"/>
                </a:lnSpc>
                <a:spcBef>
                  <a:spcPct val="0"/>
                </a:spcBef>
                <a:buClrTx/>
                <a:buSzTx/>
                <a:buFont typeface="Wingdings" pitchFamily="2" charset="2"/>
                <a:buNone/>
              </a:pPr>
              <a:r>
                <a:rPr lang="pl" sz="1400" b="0" i="0" u="none"/>
                <a:t>i wsólnej </a:t>
              </a:r>
            </a:p>
            <a:p>
              <a:pPr algn="ctr" rtl="0">
                <a:lnSpc>
                  <a:spcPct val="100000"/>
                </a:lnSpc>
                <a:spcBef>
                  <a:spcPct val="0"/>
                </a:spcBef>
                <a:buClrTx/>
                <a:buSzTx/>
                <a:buFont typeface="Wingdings" pitchFamily="2" charset="2"/>
                <a:buNone/>
              </a:pPr>
              <a:r>
                <a:rPr lang="pl" sz="1400" b="0" i="0" u="none"/>
                <a:t>tożsamości</a:t>
              </a:r>
            </a:p>
            <a:p>
              <a:pPr algn="ctr" rtl="0">
                <a:lnSpc>
                  <a:spcPct val="100000"/>
                </a:lnSpc>
                <a:spcBef>
                  <a:spcPct val="0"/>
                </a:spcBef>
                <a:buClrTx/>
                <a:buSzTx/>
                <a:buFont typeface="Wingdings" pitchFamily="2" charset="2"/>
                <a:buNone/>
              </a:pPr>
              <a:endParaRPr lang="pl" sz="1400" b="1" dirty="0"/>
            </a:p>
          </p:txBody>
        </p:sp>
        <p:sp>
          <p:nvSpPr>
            <p:cNvPr id="3394584" name="AutoShape 24"/>
            <p:cNvSpPr>
              <a:spLocks noChangeArrowheads="1"/>
            </p:cNvSpPr>
            <p:nvPr/>
          </p:nvSpPr>
          <p:spPr bwMode="auto">
            <a:xfrm rot="5400000">
              <a:off x="2716" y="1547"/>
              <a:ext cx="165" cy="4351"/>
            </a:xfrm>
            <a:prstGeom prst="upArrow">
              <a:avLst>
                <a:gd name="adj1" fmla="val 50000"/>
                <a:gd name="adj2" fmla="val 65924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rtl="0">
                <a:lnSpc>
                  <a:spcPct val="100000"/>
                </a:lnSpc>
                <a:spcBef>
                  <a:spcPct val="0"/>
                </a:spcBef>
                <a:buClrTx/>
                <a:buSzTx/>
                <a:buFontTx/>
                <a:buNone/>
              </a:pPr>
              <a:endParaRPr lang="pl" sz="1800"/>
            </a:p>
          </p:txBody>
        </p:sp>
        <p:sp>
          <p:nvSpPr>
            <p:cNvPr id="3394585" name="Text Box 25"/>
            <p:cNvSpPr txBox="1">
              <a:spLocks noChangeArrowheads="1"/>
            </p:cNvSpPr>
            <p:nvPr/>
          </p:nvSpPr>
          <p:spPr bwMode="auto">
            <a:xfrm>
              <a:off x="4052" y="3240"/>
              <a:ext cx="1474" cy="4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sz="1400" b="0" i="0" u="none"/>
                <a:t>Wzrost poziomu </a:t>
              </a:r>
            </a:p>
            <a:p>
              <a:pPr algn="ctr" rtl="0">
                <a:lnSpc>
                  <a:spcPct val="100000"/>
                </a:lnSpc>
                <a:spcBef>
                  <a:spcPct val="0"/>
                </a:spcBef>
                <a:buClrTx/>
                <a:buSzTx/>
                <a:buFont typeface="Wingdings" pitchFamily="2" charset="2"/>
                <a:buNone/>
              </a:pPr>
              <a:r>
                <a:rPr lang="pl" sz="1400" b="0" i="0" u="none"/>
                <a:t>zaangażowania, organizacji, </a:t>
              </a:r>
            </a:p>
            <a:p>
              <a:pPr algn="ctr" rtl="0">
                <a:lnSpc>
                  <a:spcPct val="100000"/>
                </a:lnSpc>
                <a:spcBef>
                  <a:spcPct val="0"/>
                </a:spcBef>
                <a:buClrTx/>
                <a:buSzTx/>
                <a:buFont typeface="Wingdings" pitchFamily="2" charset="2"/>
                <a:buNone/>
              </a:pPr>
              <a:r>
                <a:rPr lang="pl" sz="1400" b="0" i="0" u="none"/>
                <a:t>i złożoności</a:t>
              </a:r>
            </a:p>
          </p:txBody>
        </p:sp>
        <p:sp>
          <p:nvSpPr>
            <p:cNvPr id="3394586" name="Text Box 26"/>
            <p:cNvSpPr txBox="1">
              <a:spLocks noChangeArrowheads="1"/>
            </p:cNvSpPr>
            <p:nvPr/>
          </p:nvSpPr>
          <p:spPr bwMode="auto">
            <a:xfrm>
              <a:off x="1597" y="3482"/>
              <a:ext cx="56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lnSpc>
                  <a:spcPct val="100000"/>
                </a:lnSpc>
                <a:spcBef>
                  <a:spcPct val="0"/>
                </a:spcBef>
                <a:buClrTx/>
                <a:buSzTx/>
                <a:buFontTx/>
                <a:buNone/>
              </a:pPr>
              <a:r>
                <a:rPr lang="pl" sz="1200" b="0" i="0" u="none"/>
                <a:t>Indywidua</a:t>
              </a:r>
            </a:p>
          </p:txBody>
        </p:sp>
        <p:sp>
          <p:nvSpPr>
            <p:cNvPr id="3394587" name="Text Box 27"/>
            <p:cNvSpPr txBox="1">
              <a:spLocks noChangeArrowheads="1"/>
            </p:cNvSpPr>
            <p:nvPr/>
          </p:nvSpPr>
          <p:spPr bwMode="auto">
            <a:xfrm>
              <a:off x="2437" y="2755"/>
              <a:ext cx="9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lnSpc>
                  <a:spcPct val="100000"/>
                </a:lnSpc>
                <a:spcBef>
                  <a:spcPct val="0"/>
                </a:spcBef>
                <a:buClrTx/>
                <a:buSzTx/>
                <a:buFontTx/>
                <a:buNone/>
              </a:pPr>
              <a:r>
                <a:rPr lang="pl" sz="1200" b="0" i="0" u="none"/>
                <a:t>Indywidua ze</a:t>
              </a:r>
            </a:p>
            <a:p>
              <a:pPr algn="l" rtl="0">
                <a:lnSpc>
                  <a:spcPct val="100000"/>
                </a:lnSpc>
                <a:spcBef>
                  <a:spcPct val="0"/>
                </a:spcBef>
                <a:buClrTx/>
                <a:buSzTx/>
                <a:buFontTx/>
                <a:buNone/>
              </a:pPr>
              <a:r>
                <a:rPr lang="pl" sz="1200" b="0" i="0" u="none"/>
                <a:t>wspólnymi zainteresowaniami</a:t>
              </a:r>
            </a:p>
          </p:txBody>
        </p:sp>
        <p:sp>
          <p:nvSpPr>
            <p:cNvPr id="3394588" name="Text Box 28"/>
            <p:cNvSpPr txBox="1">
              <a:spLocks noChangeArrowheads="1"/>
            </p:cNvSpPr>
            <p:nvPr/>
          </p:nvSpPr>
          <p:spPr bwMode="auto">
            <a:xfrm>
              <a:off x="3359" y="2109"/>
              <a:ext cx="13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lnSpc>
                  <a:spcPct val="100000"/>
                </a:lnSpc>
                <a:spcBef>
                  <a:spcPct val="0"/>
                </a:spcBef>
                <a:buClrTx/>
                <a:buSzTx/>
                <a:buFontTx/>
                <a:buNone/>
              </a:pPr>
              <a:r>
                <a:rPr lang="pl" sz="1200" b="0" i="0" u="none"/>
                <a:t>Grupy nieformalne lub przejściowe</a:t>
              </a:r>
            </a:p>
          </p:txBody>
        </p:sp>
        <p:sp>
          <p:nvSpPr>
            <p:cNvPr id="3394589" name="Text Box 29"/>
            <p:cNvSpPr txBox="1">
              <a:spLocks noChangeArrowheads="1"/>
            </p:cNvSpPr>
            <p:nvPr/>
          </p:nvSpPr>
          <p:spPr bwMode="auto">
            <a:xfrm>
              <a:off x="4133" y="1511"/>
              <a:ext cx="9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lnSpc>
                  <a:spcPct val="100000"/>
                </a:lnSpc>
                <a:spcBef>
                  <a:spcPct val="0"/>
                </a:spcBef>
                <a:buClrTx/>
                <a:buSzTx/>
                <a:buFontTx/>
                <a:buNone/>
              </a:pPr>
              <a:r>
                <a:rPr lang="pl" sz="1200" b="0" i="0" u="none"/>
                <a:t>Grupy formalne z</a:t>
              </a:r>
            </a:p>
            <a:p>
              <a:pPr algn="l" rtl="0">
                <a:lnSpc>
                  <a:spcPct val="100000"/>
                </a:lnSpc>
                <a:spcBef>
                  <a:spcPct val="0"/>
                </a:spcBef>
                <a:buClrTx/>
                <a:buSzTx/>
                <a:buFontTx/>
                <a:buNone/>
              </a:pPr>
              <a:r>
                <a:rPr lang="pl" sz="1200" b="0" i="0" u="none"/>
                <a:t>ochotnikami</a:t>
              </a:r>
            </a:p>
          </p:txBody>
        </p:sp>
        <p:sp>
          <p:nvSpPr>
            <p:cNvPr id="3394590" name="Text Box 30"/>
            <p:cNvSpPr txBox="1">
              <a:spLocks noChangeArrowheads="1"/>
            </p:cNvSpPr>
            <p:nvPr/>
          </p:nvSpPr>
          <p:spPr bwMode="auto">
            <a:xfrm>
              <a:off x="4606" y="1026"/>
              <a:ext cx="96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lnSpc>
                  <a:spcPct val="100000"/>
                </a:lnSpc>
                <a:spcBef>
                  <a:spcPct val="0"/>
                </a:spcBef>
                <a:buClrTx/>
                <a:buSzTx/>
                <a:buFontTx/>
                <a:buNone/>
              </a:pPr>
              <a:r>
                <a:rPr lang="pl" sz="1200" b="0" i="0" u="none" dirty="0"/>
                <a:t>Zespoły</a:t>
              </a:r>
              <a:r>
                <a:rPr lang="pl" sz="1200" dirty="0"/>
                <a:t/>
              </a:r>
              <a:br>
                <a:rPr lang="pl" sz="1200" dirty="0"/>
              </a:br>
              <a:r>
                <a:rPr lang="pl" sz="1200" b="0" i="0" u="none" dirty="0"/>
                <a:t>formalne z </a:t>
              </a:r>
            </a:p>
            <a:p>
              <a:pPr algn="l" rtl="0">
                <a:lnSpc>
                  <a:spcPct val="100000"/>
                </a:lnSpc>
                <a:spcBef>
                  <a:spcPct val="0"/>
                </a:spcBef>
                <a:buClrTx/>
                <a:buSzTx/>
                <a:buFontTx/>
                <a:buNone/>
              </a:pPr>
              <a:r>
                <a:rPr lang="pl" sz="1200" b="0" i="0" u="none" dirty="0"/>
                <a:t>przydzielonymi</a:t>
              </a:r>
            </a:p>
            <a:p>
              <a:pPr algn="l" rtl="0">
                <a:lnSpc>
                  <a:spcPct val="100000"/>
                </a:lnSpc>
                <a:spcBef>
                  <a:spcPct val="0"/>
                </a:spcBef>
                <a:buClrTx/>
                <a:buSzTx/>
                <a:buFontTx/>
                <a:buNone/>
              </a:pPr>
              <a:r>
                <a:rPr lang="pl" sz="1200" b="0" i="0" u="none" dirty="0"/>
                <a:t>członkami</a:t>
              </a:r>
            </a:p>
          </p:txBody>
        </p:sp>
      </p:grpSp>
    </p:spTree>
    <p:extLst>
      <p:ext uri="{BB962C8B-B14F-4D97-AF65-F5344CB8AC3E}">
        <p14:creationId xmlns:p14="http://schemas.microsoft.com/office/powerpoint/2010/main" val="249688697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4FA51099-5EC3-4204-A77F-AA8A59733E13}" type="slidenum">
              <a:rPr/>
              <a:pPr/>
              <a:t>13</a:t>
            </a:fld>
            <a:endParaRPr lang="pl" altLang="en-US"/>
          </a:p>
        </p:txBody>
      </p:sp>
      <p:sp>
        <p:nvSpPr>
          <p:cNvPr id="3507202" name="Rectangle 2"/>
          <p:cNvSpPr>
            <a:spLocks noGrp="1" noChangeArrowheads="1"/>
          </p:cNvSpPr>
          <p:nvPr>
            <p:ph type="title"/>
          </p:nvPr>
        </p:nvSpPr>
        <p:spPr/>
        <p:txBody>
          <a:bodyPr/>
          <a:lstStyle/>
          <a:p>
            <a:pPr rtl="0"/>
            <a:r>
              <a:rPr lang="pl" b="0" i="0" u="none"/>
              <a:t>Charakterytyka społeczności</a:t>
            </a:r>
          </a:p>
        </p:txBody>
      </p:sp>
      <p:sp>
        <p:nvSpPr>
          <p:cNvPr id="3507203" name="Rectangle 3"/>
          <p:cNvSpPr>
            <a:spLocks noGrp="1" noChangeArrowheads="1"/>
          </p:cNvSpPr>
          <p:nvPr>
            <p:ph type="body" idx="1"/>
          </p:nvPr>
        </p:nvSpPr>
        <p:spPr>
          <a:xfrm>
            <a:off x="914401" y="1524000"/>
            <a:ext cx="8077200" cy="5181600"/>
          </a:xfrm>
        </p:spPr>
        <p:txBody>
          <a:bodyPr>
            <a:normAutofit fontScale="92500" lnSpcReduction="10000"/>
          </a:bodyPr>
          <a:lstStyle/>
          <a:p>
            <a:pPr algn="l" rtl="0">
              <a:lnSpc>
                <a:spcPct val="95000"/>
              </a:lnSpc>
            </a:pPr>
            <a:r>
              <a:rPr lang="pl" sz="2000" b="0" i="0" u="none"/>
              <a:t>Jakie cechy identyfikują społeczności internetowe?</a:t>
            </a:r>
          </a:p>
          <a:p>
            <a:pPr marL="592138" lvl="1" indent="-247650" algn="l" rtl="0">
              <a:lnSpc>
                <a:spcPct val="95000"/>
              </a:lnSpc>
            </a:pPr>
            <a:r>
              <a:rPr lang="pl" sz="1800" b="0" i="0" u="none"/>
              <a:t>Indywidualna tożsamość członków</a:t>
            </a:r>
          </a:p>
          <a:p>
            <a:pPr marL="592138" lvl="1" indent="-247650" algn="l" rtl="0">
              <a:lnSpc>
                <a:spcPct val="95000"/>
              </a:lnSpc>
            </a:pPr>
            <a:r>
              <a:rPr lang="pl" sz="1800" b="0" i="0" u="none"/>
              <a:t>Grupowa lub wspólna tożsamość społeczności</a:t>
            </a:r>
          </a:p>
          <a:p>
            <a:pPr marL="592138" lvl="1" indent="-247650" algn="l" rtl="0">
              <a:lnSpc>
                <a:spcPct val="95000"/>
              </a:lnSpc>
            </a:pPr>
            <a:r>
              <a:rPr lang="pl" sz="1800" b="0" i="0" u="none"/>
              <a:t>Zdolność do różnorodnej interakcji zachodzącej pomiędzy członkami</a:t>
            </a:r>
          </a:p>
          <a:p>
            <a:pPr marL="592138" lvl="1" indent="-247650" algn="l" rtl="0">
              <a:lnSpc>
                <a:spcPct val="95000"/>
              </a:lnSpc>
            </a:pPr>
            <a:r>
              <a:rPr lang="pl" sz="1800" b="0" i="0" u="none"/>
              <a:t>Informacje tworzone i publikowane przez członków społeczności</a:t>
            </a:r>
          </a:p>
          <a:p>
            <a:pPr marL="592138" lvl="1" indent="-247650" algn="l" rtl="0">
              <a:lnSpc>
                <a:spcPct val="95000"/>
              </a:lnSpc>
            </a:pPr>
            <a:r>
              <a:rPr lang="pl" sz="1800" b="0" i="0" u="none"/>
              <a:t>Struktura przywództwa (określona pośrednio lub bezpośrednio) wśród członków</a:t>
            </a:r>
          </a:p>
          <a:p>
            <a:pPr marL="592138" lvl="1" indent="-247650" algn="l" rtl="0">
              <a:lnSpc>
                <a:spcPct val="95000"/>
              </a:lnSpc>
            </a:pPr>
            <a:endParaRPr lang="pl" sz="1800" dirty="0"/>
          </a:p>
          <a:p>
            <a:pPr algn="l" rtl="0">
              <a:lnSpc>
                <a:spcPct val="95000"/>
              </a:lnSpc>
            </a:pPr>
            <a:r>
              <a:rPr lang="pl" sz="2000" b="0" i="0" u="none"/>
              <a:t>Może zawierać dodatkowo:</a:t>
            </a:r>
          </a:p>
          <a:p>
            <a:pPr marL="592138" lvl="1" indent="-247650" algn="l" rtl="0">
              <a:lnSpc>
                <a:spcPct val="95000"/>
              </a:lnSpc>
            </a:pPr>
            <a:r>
              <a:rPr lang="pl" sz="1800" b="0" i="0" u="none"/>
              <a:t>Zapisane cele lub działania społeczności</a:t>
            </a:r>
          </a:p>
          <a:p>
            <a:pPr marL="592138" lvl="1" indent="-247650" algn="l" rtl="0">
              <a:lnSpc>
                <a:spcPct val="95000"/>
              </a:lnSpc>
            </a:pPr>
            <a:r>
              <a:rPr lang="pl" sz="1800" b="0" i="0" u="none"/>
              <a:t>Definicje ról - kim są i czym się zajmują członkowie</a:t>
            </a:r>
          </a:p>
          <a:p>
            <a:pPr marL="592138" lvl="1" indent="-247650" algn="l" rtl="0">
              <a:lnSpc>
                <a:spcPct val="95000"/>
              </a:lnSpc>
            </a:pPr>
            <a:r>
              <a:rPr lang="pl" sz="1800" b="0" i="0" u="none"/>
              <a:t>Społecznościowe zasady porządku - zasady lub wytyczne działania danej społeczności</a:t>
            </a:r>
          </a:p>
          <a:p>
            <a:pPr marL="592138" lvl="1" indent="-247650" algn="l" rtl="0">
              <a:lnSpc>
                <a:spcPct val="95000"/>
              </a:lnSpc>
            </a:pPr>
            <a:r>
              <a:rPr lang="pl" sz="1800" b="0" i="0" u="none"/>
              <a:t>Pośrednią lub bezpośrednią strukturę zarządzania - „Community Manager”, protokolant, koordynator wydarzenia, dyrektor itp.</a:t>
            </a:r>
            <a:endParaRPr lang="pl" sz="1800" dirty="0"/>
          </a:p>
          <a:p>
            <a:pPr marL="592138" lvl="1" indent="-247650" algn="l" rtl="0">
              <a:lnSpc>
                <a:spcPct val="95000"/>
              </a:lnSpc>
            </a:pPr>
            <a:r>
              <a:rPr lang="pl" sz="1800" b="0" i="0" u="none"/>
              <a:t>Kontrolę lub prawa dostępu - kto ma pozwolenie na uczestnictwo</a:t>
            </a:r>
          </a:p>
          <a:p>
            <a:pPr marL="592138" lvl="1" indent="-247650" algn="l" rtl="0">
              <a:lnSpc>
                <a:spcPct val="95000"/>
              </a:lnSpc>
            </a:pPr>
            <a:r>
              <a:rPr lang="pl" sz="1800" b="0" i="0" u="none"/>
              <a:t>Uznanie - nagrody dla najlepszych współpracowników</a:t>
            </a:r>
          </a:p>
          <a:p>
            <a:pPr marL="592138" lvl="1" indent="-247650" algn="l" rtl="0">
              <a:lnSpc>
                <a:spcPct val="95000"/>
              </a:lnSpc>
            </a:pPr>
            <a:r>
              <a:rPr lang="pl" sz="1800" b="0" i="0" u="none"/>
              <a:t>Struktury spotkań - spotkania online lub offline (synchroniczne lub osobiste) </a:t>
            </a:r>
          </a:p>
          <a:p>
            <a:pPr marL="592138" lvl="1" indent="-247650" algn="l" rtl="0">
              <a:lnSpc>
                <a:spcPct val="95000"/>
              </a:lnSpc>
            </a:pPr>
            <a:endParaRPr lang="pl" sz="1800" dirty="0"/>
          </a:p>
        </p:txBody>
      </p:sp>
    </p:spTree>
    <p:extLst>
      <p:ext uri="{BB962C8B-B14F-4D97-AF65-F5344CB8AC3E}">
        <p14:creationId xmlns:p14="http://schemas.microsoft.com/office/powerpoint/2010/main" val="238355204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217D9D82-96EC-468E-A5E9-A3AF9A60480A}" type="slidenum">
              <a:rPr/>
              <a:pPr/>
              <a:t>14</a:t>
            </a:fld>
            <a:endParaRPr lang="pl" altLang="en-US"/>
          </a:p>
        </p:txBody>
      </p:sp>
      <p:sp>
        <p:nvSpPr>
          <p:cNvPr id="3521538" name="Rectangle 2"/>
          <p:cNvSpPr>
            <a:spLocks noGrp="1" noChangeArrowheads="1"/>
          </p:cNvSpPr>
          <p:nvPr>
            <p:ph type="title"/>
          </p:nvPr>
        </p:nvSpPr>
        <p:spPr/>
        <p:txBody>
          <a:bodyPr/>
          <a:lstStyle/>
          <a:p>
            <a:pPr rtl="0"/>
            <a:r>
              <a:rPr lang="pl" sz="3000" b="0" i="0" u="none"/>
              <a:t>Czy społeczności online i sieci społeczne są tym samym?</a:t>
            </a:r>
          </a:p>
        </p:txBody>
      </p:sp>
      <p:sp>
        <p:nvSpPr>
          <p:cNvPr id="3521539" name="Rectangle 3"/>
          <p:cNvSpPr>
            <a:spLocks noGrp="1" noChangeArrowheads="1"/>
          </p:cNvSpPr>
          <p:nvPr>
            <p:ph type="body" idx="1"/>
          </p:nvPr>
        </p:nvSpPr>
        <p:spPr>
          <a:xfrm>
            <a:off x="914400" y="1524000"/>
            <a:ext cx="7861300" cy="5334000"/>
          </a:xfrm>
        </p:spPr>
        <p:txBody>
          <a:bodyPr>
            <a:normAutofit fontScale="92500" lnSpcReduction="10000"/>
          </a:bodyPr>
          <a:lstStyle/>
          <a:p>
            <a:pPr algn="l" rtl="0">
              <a:lnSpc>
                <a:spcPct val="95000"/>
              </a:lnSpc>
            </a:pPr>
            <a:r>
              <a:rPr lang="pl" sz="2000" b="0" i="0" u="none"/>
              <a:t>Co odróżnia społeczność od sieci społecznej?</a:t>
            </a:r>
          </a:p>
          <a:p>
            <a:pPr marL="592138" lvl="1" indent="-247650" algn="l" rtl="0">
              <a:lnSpc>
                <a:spcPct val="95000"/>
              </a:lnSpc>
            </a:pPr>
            <a:r>
              <a:rPr lang="pl" sz="1800" b="0" i="0" u="none"/>
              <a:t>Głownie to, że sieci społeczne wiążą się z przemijającymi interakcjami (lub interakcją) pomiędzy członkami, podczas gdy społeczności wiążą się z długoterminowymi lub lepiej określonymi związkami.</a:t>
            </a:r>
          </a:p>
          <a:p>
            <a:pPr marL="592138" lvl="1" indent="-247650" algn="l" rtl="0">
              <a:lnSpc>
                <a:spcPct val="95000"/>
              </a:lnSpc>
            </a:pPr>
            <a:r>
              <a:rPr lang="pl" sz="1800" b="0" i="0" u="none"/>
              <a:t>Sieć społeczna może nie posiadać tożsamości grupowej lub nazwy. Gdy jednostki związane z grupą zdecydują nadać sobie formalną nazwę, jest to pierwszy krok do przemiany w społeczność.</a:t>
            </a:r>
          </a:p>
          <a:p>
            <a:pPr marL="592138" lvl="1" indent="-247650" algn="l" rtl="0">
              <a:lnSpc>
                <a:spcPct val="95000"/>
              </a:lnSpc>
            </a:pPr>
            <a:r>
              <a:rPr lang="pl" sz="1800" b="0" i="0" u="none"/>
              <a:t>Członkowie społeczności formalnie „zapisali się” do udziału; sieci społeczne sugerują znacznie luźniejsze powiązania i mniejsze zobowiązania członków.</a:t>
            </a:r>
          </a:p>
          <a:p>
            <a:pPr marL="592138" lvl="1" indent="-247650" algn="l" rtl="0">
              <a:lnSpc>
                <a:spcPct val="95000"/>
              </a:lnSpc>
            </a:pPr>
            <a:r>
              <a:rPr lang="pl" sz="1800" b="0" i="0" u="none"/>
              <a:t>Ugruntowane społeczności mogą przetrwać i istnieć nawet, gdy część członków odejdzie; sieci społeczne mogą rozpaść się, gdy członkowie rozluźnią lub całkowicie zerwą kontakty.</a:t>
            </a:r>
          </a:p>
          <a:p>
            <a:pPr marL="592138" lvl="1" indent="-247650" algn="l" rtl="0">
              <a:lnSpc>
                <a:spcPct val="95000"/>
              </a:lnSpc>
            </a:pPr>
            <a:r>
              <a:rPr lang="pl" sz="1800" b="0" i="0" u="none"/>
              <a:t>Z punktu widzenia marketingu, innowacji lub wzrostu, bardziej użyteczna jest praca ze społecznościami, jako, że oznacza to byt dłuzej istniejący i prawdopodobnie bardziej otwarty niż początkowe członkostwo.</a:t>
            </a:r>
          </a:p>
          <a:p>
            <a:pPr marL="592138" lvl="1" indent="-247650" algn="l" rtl="0">
              <a:lnSpc>
                <a:spcPct val="95000"/>
              </a:lnSpc>
            </a:pPr>
            <a:r>
              <a:rPr lang="pl" sz="1800" b="0" i="0" u="none"/>
              <a:t>Czasami po prostu nie jest łatwo odróżnić je od siebie</a:t>
            </a:r>
          </a:p>
          <a:p>
            <a:pPr marL="592138" lvl="1" indent="-247650" algn="l" rtl="0">
              <a:lnSpc>
                <a:spcPct val="95000"/>
              </a:lnSpc>
            </a:pPr>
            <a:r>
              <a:rPr lang="pl" sz="1800" b="1" i="0" u="none"/>
              <a:t>Pytanie: Co jeszcze różni społeczności i sieci społeczne?</a:t>
            </a:r>
          </a:p>
          <a:p>
            <a:pPr marL="592138" lvl="1" indent="-247650" algn="l" rtl="0">
              <a:lnSpc>
                <a:spcPct val="95000"/>
              </a:lnSpc>
              <a:buFont typeface="Wingdings" pitchFamily="2" charset="2"/>
              <a:buNone/>
            </a:pPr>
            <a:endParaRPr lang="pl" sz="1800" dirty="0"/>
          </a:p>
        </p:txBody>
      </p:sp>
    </p:spTree>
    <p:extLst>
      <p:ext uri="{BB962C8B-B14F-4D97-AF65-F5344CB8AC3E}">
        <p14:creationId xmlns:p14="http://schemas.microsoft.com/office/powerpoint/2010/main" val="150992777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ymbol zastępczy numeru slajdu 5"/>
          <p:cNvSpPr>
            <a:spLocks noGrp="1"/>
          </p:cNvSpPr>
          <p:nvPr>
            <p:ph type="sldNum" sz="quarter" idx="12"/>
          </p:nvPr>
        </p:nvSpPr>
        <p:spPr/>
        <p:txBody>
          <a:bodyPr/>
          <a:lstStyle/>
          <a:p>
            <a:pPr algn="l" rtl="0"/>
            <a:fld id="{87025965-DCCE-4F25-8A80-E37A9C6C018F}" type="slidenum">
              <a:rPr/>
              <a:pPr/>
              <a:t>15</a:t>
            </a:fld>
            <a:endParaRPr lang="pl" altLang="en-US"/>
          </a:p>
        </p:txBody>
      </p:sp>
      <p:sp>
        <p:nvSpPr>
          <p:cNvPr id="3392514" name="Rectangle 2"/>
          <p:cNvSpPr>
            <a:spLocks noGrp="1" noChangeArrowheads="1"/>
          </p:cNvSpPr>
          <p:nvPr>
            <p:ph type="title"/>
          </p:nvPr>
        </p:nvSpPr>
        <p:spPr/>
        <p:txBody>
          <a:bodyPr/>
          <a:lstStyle/>
          <a:p>
            <a:pPr rtl="0"/>
            <a:r>
              <a:rPr lang="pl" b="0" i="0" u="none"/>
              <a:t>Ewolucja doświadczeń w systemach dla wielu użytkowników</a:t>
            </a:r>
          </a:p>
        </p:txBody>
      </p:sp>
      <p:sp>
        <p:nvSpPr>
          <p:cNvPr id="3392515" name="AutoShape 3"/>
          <p:cNvSpPr>
            <a:spLocks noChangeArrowheads="1"/>
          </p:cNvSpPr>
          <p:nvPr/>
        </p:nvSpPr>
        <p:spPr bwMode="auto">
          <a:xfrm>
            <a:off x="254000" y="5580063"/>
            <a:ext cx="8661400" cy="384175"/>
          </a:xfrm>
          <a:prstGeom prst="rightArrow">
            <a:avLst>
              <a:gd name="adj1" fmla="val 44593"/>
              <a:gd name="adj2" fmla="val 213451"/>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400" b="1" i="1" u="none"/>
              <a:t>W stronę bogatszych doświadczeń sieciowych</a:t>
            </a:r>
          </a:p>
        </p:txBody>
      </p:sp>
      <p:sp>
        <p:nvSpPr>
          <p:cNvPr id="3392516" name="Rectangle 4"/>
          <p:cNvSpPr>
            <a:spLocks noChangeArrowheads="1"/>
          </p:cNvSpPr>
          <p:nvPr/>
        </p:nvSpPr>
        <p:spPr bwMode="auto">
          <a:xfrm rot="-3854930">
            <a:off x="-385763" y="3254376"/>
            <a:ext cx="2587625" cy="4064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Proste wiadomości tekstowe </a:t>
            </a:r>
            <a:r>
              <a:rPr lang="pl" sz="1200" b="1"/>
              <a:t/>
            </a:r>
            <a:br>
              <a:rPr lang="pl" sz="1200" b="1"/>
            </a:br>
            <a:r>
              <a:rPr lang="pl" sz="1200" b="1" i="0" u="none"/>
              <a:t>(email, grupy Usenetowe)</a:t>
            </a:r>
          </a:p>
        </p:txBody>
      </p:sp>
      <p:sp>
        <p:nvSpPr>
          <p:cNvPr id="3392517" name="Rectangle 5"/>
          <p:cNvSpPr>
            <a:spLocks noChangeArrowheads="1"/>
          </p:cNvSpPr>
          <p:nvPr/>
        </p:nvSpPr>
        <p:spPr bwMode="auto">
          <a:xfrm rot="-3852181">
            <a:off x="234950" y="3275013"/>
            <a:ext cx="2565400" cy="4191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MIME i załączniki do wiadomości</a:t>
            </a:r>
          </a:p>
        </p:txBody>
      </p:sp>
      <p:sp>
        <p:nvSpPr>
          <p:cNvPr id="3392518" name="Rectangle 6"/>
          <p:cNvSpPr>
            <a:spLocks noChangeArrowheads="1"/>
          </p:cNvSpPr>
          <p:nvPr/>
        </p:nvSpPr>
        <p:spPr bwMode="auto">
          <a:xfrm rot="-3852783">
            <a:off x="939006" y="3263107"/>
            <a:ext cx="2576513" cy="533400"/>
          </a:xfrm>
          <a:prstGeom prst="rect">
            <a:avLst/>
          </a:prstGeom>
          <a:solidFill>
            <a:srgbClr val="CC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Strony domowe i interakcja</a:t>
            </a:r>
            <a:r>
              <a:rPr lang="pl" sz="1200" b="1"/>
              <a:t/>
            </a:r>
            <a:br>
              <a:rPr lang="pl" sz="1200" b="1"/>
            </a:br>
            <a:r>
              <a:rPr lang="pl" sz="1200" b="1" i="0" u="none"/>
              <a:t> sieciowa (ręczna edycja)</a:t>
            </a:r>
          </a:p>
        </p:txBody>
      </p:sp>
      <p:sp>
        <p:nvSpPr>
          <p:cNvPr id="3392519" name="Rectangle 7"/>
          <p:cNvSpPr>
            <a:spLocks noChangeArrowheads="1"/>
          </p:cNvSpPr>
          <p:nvPr/>
        </p:nvSpPr>
        <p:spPr bwMode="auto">
          <a:xfrm rot="-3854417">
            <a:off x="1820863" y="3224213"/>
            <a:ext cx="2565400" cy="520700"/>
          </a:xfrm>
          <a:prstGeom prst="rect">
            <a:avLst/>
          </a:prstGeom>
          <a:solidFill>
            <a:srgbClr val="CC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Aplikacje internetowe </a:t>
            </a:r>
            <a:r>
              <a:rPr lang="pl" sz="1200" b="1"/>
              <a:t/>
            </a:r>
            <a:br>
              <a:rPr lang="pl" sz="1200" b="1"/>
            </a:br>
            <a:r>
              <a:rPr lang="pl" sz="1200" b="1" i="0" u="none"/>
              <a:t>(fora, strony generowane dynamicznie)</a:t>
            </a:r>
          </a:p>
        </p:txBody>
      </p:sp>
      <p:sp>
        <p:nvSpPr>
          <p:cNvPr id="3392520" name="Rectangle 8"/>
          <p:cNvSpPr>
            <a:spLocks noChangeArrowheads="1"/>
          </p:cNvSpPr>
          <p:nvPr/>
        </p:nvSpPr>
        <p:spPr bwMode="auto">
          <a:xfrm rot="-3854417">
            <a:off x="3281363" y="3186113"/>
            <a:ext cx="2565400" cy="520700"/>
          </a:xfrm>
          <a:prstGeom prst="rect">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Blogi, strony wiki, chaty jako </a:t>
            </a:r>
            <a:r>
              <a:rPr lang="pl" sz="1200" b="1"/>
              <a:t/>
            </a:r>
            <a:br>
              <a:rPr lang="pl" sz="1200" b="1"/>
            </a:br>
            <a:r>
              <a:rPr lang="pl" sz="1200" b="1" i="0" u="none"/>
              <a:t>osobne aplikacje interaktywne</a:t>
            </a:r>
          </a:p>
        </p:txBody>
      </p:sp>
      <p:sp>
        <p:nvSpPr>
          <p:cNvPr id="3392521" name="Rectangle 9"/>
          <p:cNvSpPr>
            <a:spLocks noChangeArrowheads="1"/>
          </p:cNvSpPr>
          <p:nvPr/>
        </p:nvSpPr>
        <p:spPr bwMode="auto">
          <a:xfrm rot="-3854417">
            <a:off x="4125913" y="3224213"/>
            <a:ext cx="2565400" cy="520700"/>
          </a:xfrm>
          <a:prstGeom prst="rect">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Mieszanie wielu form społecznej</a:t>
            </a:r>
            <a:r>
              <a:rPr lang="pl" sz="1200" b="1"/>
              <a:t/>
            </a:r>
            <a:br>
              <a:rPr lang="pl" sz="1200" b="1"/>
            </a:br>
            <a:r>
              <a:rPr lang="pl" sz="1200" b="1" i="0" u="none"/>
              <a:t>interakcji internetowej (Sieć lub inne)</a:t>
            </a:r>
          </a:p>
        </p:txBody>
      </p:sp>
      <p:sp>
        <p:nvSpPr>
          <p:cNvPr id="3392522" name="Rectangle 10"/>
          <p:cNvSpPr>
            <a:spLocks noChangeArrowheads="1"/>
          </p:cNvSpPr>
          <p:nvPr/>
        </p:nvSpPr>
        <p:spPr bwMode="auto">
          <a:xfrm rot="-3853871">
            <a:off x="5022850" y="3040063"/>
            <a:ext cx="2565400" cy="812800"/>
          </a:xfrm>
          <a:prstGeom prst="rect">
            <a:avLst/>
          </a:prstGeom>
          <a:solidFill>
            <a:srgbClr val="99CCFF"/>
          </a:solidFill>
          <a:ln w="571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dirty="0" smtClean="0"/>
              <a:t>Przestrzenie</a:t>
            </a:r>
            <a:endParaRPr lang="pl" sz="1200" b="1" i="0" u="none" dirty="0"/>
          </a:p>
          <a:p>
            <a:pPr algn="ctr" rtl="0">
              <a:lnSpc>
                <a:spcPct val="100000"/>
              </a:lnSpc>
              <a:spcBef>
                <a:spcPct val="0"/>
              </a:spcBef>
              <a:buClrTx/>
              <a:buSzTx/>
              <a:buFont typeface="Wingdings" pitchFamily="2" charset="2"/>
              <a:buNone/>
            </a:pPr>
            <a:r>
              <a:rPr lang="pl" sz="1200" b="1" i="0" u="none" dirty="0"/>
              <a:t>(</a:t>
            </a:r>
            <a:r>
              <a:rPr lang="pl" sz="1200" b="1" i="0" u="none" dirty="0" smtClean="0"/>
              <a:t>Łączą </a:t>
            </a:r>
            <a:r>
              <a:rPr lang="pl" sz="1200" b="1" i="0" u="none" dirty="0"/>
              <a:t>rózne narzędzia sieciowe</a:t>
            </a:r>
            <a:r>
              <a:rPr lang="pl" sz="1200" b="1" dirty="0"/>
              <a:t/>
            </a:r>
            <a:br>
              <a:rPr lang="pl" sz="1200" b="1" dirty="0"/>
            </a:br>
            <a:r>
              <a:rPr lang="pl" sz="1200" b="1" i="0" u="none" dirty="0"/>
              <a:t>w </a:t>
            </a:r>
            <a:r>
              <a:rPr lang="pl" sz="1200" b="1" i="0" u="none" dirty="0" smtClean="0"/>
              <a:t>jedno)</a:t>
            </a:r>
            <a:endParaRPr lang="pl" sz="1200" b="1" i="0" u="none" dirty="0"/>
          </a:p>
        </p:txBody>
      </p:sp>
      <p:sp>
        <p:nvSpPr>
          <p:cNvPr id="3392523" name="Rectangle 11"/>
          <p:cNvSpPr>
            <a:spLocks noChangeArrowheads="1"/>
          </p:cNvSpPr>
          <p:nvPr/>
        </p:nvSpPr>
        <p:spPr bwMode="auto">
          <a:xfrm rot="-3854417">
            <a:off x="6038850" y="3186113"/>
            <a:ext cx="2565400" cy="5207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dirty="0"/>
              <a:t>Dostęp do </a:t>
            </a:r>
            <a:r>
              <a:rPr lang="pl" sz="1200" b="1" i="0" u="none" dirty="0" smtClean="0"/>
              <a:t>Przestrzeni</a:t>
            </a:r>
            <a:endParaRPr lang="pl" sz="1200" b="1" i="0" u="none" dirty="0"/>
          </a:p>
          <a:p>
            <a:pPr algn="ctr" rtl="0">
              <a:lnSpc>
                <a:spcPct val="100000"/>
              </a:lnSpc>
              <a:spcBef>
                <a:spcPct val="0"/>
              </a:spcBef>
              <a:buClrTx/>
              <a:buSzTx/>
              <a:buFont typeface="Wingdings" pitchFamily="2" charset="2"/>
              <a:buNone/>
            </a:pPr>
            <a:r>
              <a:rPr lang="pl" sz="1200" b="1" i="0" u="none" dirty="0"/>
              <a:t>z innych środowisk</a:t>
            </a:r>
          </a:p>
        </p:txBody>
      </p:sp>
      <p:sp>
        <p:nvSpPr>
          <p:cNvPr id="3392524" name="Rectangle 12"/>
          <p:cNvSpPr>
            <a:spLocks noChangeArrowheads="1"/>
          </p:cNvSpPr>
          <p:nvPr/>
        </p:nvSpPr>
        <p:spPr bwMode="auto">
          <a:xfrm rot="-3854417">
            <a:off x="6474319" y="3186113"/>
            <a:ext cx="3434362" cy="5207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dirty="0" smtClean="0"/>
              <a:t>Dostępne </a:t>
            </a:r>
            <a:r>
              <a:rPr lang="pl" sz="1200" b="1" i="0" u="none" dirty="0"/>
              <a:t>globalnie </a:t>
            </a:r>
            <a:r>
              <a:rPr lang="pl" sz="1200" b="1" i="0" u="none" dirty="0" smtClean="0"/>
              <a:t>tożsamości online</a:t>
            </a:r>
            <a:r>
              <a:rPr lang="pl" sz="1200" b="1" dirty="0"/>
              <a:t/>
            </a:r>
            <a:br>
              <a:rPr lang="pl" sz="1200" b="1" dirty="0"/>
            </a:br>
            <a:r>
              <a:rPr lang="pl" sz="1200" b="1" i="0" u="none" dirty="0"/>
              <a:t>(Zabierz </a:t>
            </a:r>
            <a:r>
              <a:rPr lang="pl" sz="1200" b="1" i="0" u="none" dirty="0" smtClean="0"/>
              <a:t>swoją Przestrzeń gdziekolwiek </a:t>
            </a:r>
            <a:r>
              <a:rPr lang="pl" sz="1200" b="1" i="0" u="none" dirty="0"/>
              <a:t>chcesz)</a:t>
            </a:r>
          </a:p>
        </p:txBody>
      </p:sp>
      <p:grpSp>
        <p:nvGrpSpPr>
          <p:cNvPr id="3392525" name="Group 13"/>
          <p:cNvGrpSpPr>
            <a:grpSpLocks/>
          </p:cNvGrpSpPr>
          <p:nvPr/>
        </p:nvGrpSpPr>
        <p:grpSpPr bwMode="auto">
          <a:xfrm>
            <a:off x="155575" y="5003800"/>
            <a:ext cx="8509000" cy="530225"/>
            <a:chOff x="113" y="2649"/>
            <a:chExt cx="5360" cy="334"/>
          </a:xfrm>
        </p:grpSpPr>
        <p:sp>
          <p:nvSpPr>
            <p:cNvPr id="3392526" name="AutoShape 14"/>
            <p:cNvSpPr>
              <a:spLocks/>
            </p:cNvSpPr>
            <p:nvPr/>
          </p:nvSpPr>
          <p:spPr bwMode="auto">
            <a:xfrm rot="16200000" flipV="1">
              <a:off x="1648" y="2013"/>
              <a:ext cx="117" cy="1427"/>
            </a:xfrm>
            <a:prstGeom prst="leftBrace">
              <a:avLst>
                <a:gd name="adj1" fmla="val 101638"/>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wrap="none" anchor="ctr"/>
            <a:lstStyle/>
            <a:p>
              <a:pPr algn="ctr" rtl="0">
                <a:lnSpc>
                  <a:spcPct val="100000"/>
                </a:lnSpc>
                <a:spcBef>
                  <a:spcPct val="0"/>
                </a:spcBef>
                <a:buClrTx/>
                <a:buSzTx/>
                <a:buFont typeface="Wingdings" pitchFamily="2" charset="2"/>
                <a:buNone/>
              </a:pPr>
              <a:endParaRPr lang="pl" sz="3200" b="1"/>
            </a:p>
          </p:txBody>
        </p:sp>
        <p:sp>
          <p:nvSpPr>
            <p:cNvPr id="3392527" name="AutoShape 15"/>
            <p:cNvSpPr>
              <a:spLocks/>
            </p:cNvSpPr>
            <p:nvPr/>
          </p:nvSpPr>
          <p:spPr bwMode="auto">
            <a:xfrm rot="16200000" flipV="1">
              <a:off x="3659" y="951"/>
              <a:ext cx="116" cy="3512"/>
            </a:xfrm>
            <a:prstGeom prst="leftBrace">
              <a:avLst>
                <a:gd name="adj1" fmla="val 252299"/>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wrap="none" anchor="ctr"/>
            <a:lstStyle/>
            <a:p>
              <a:pPr algn="ctr" rtl="0">
                <a:lnSpc>
                  <a:spcPct val="100000"/>
                </a:lnSpc>
                <a:spcBef>
                  <a:spcPct val="0"/>
                </a:spcBef>
                <a:buClrTx/>
                <a:buSzTx/>
                <a:buFont typeface="Wingdings" pitchFamily="2" charset="2"/>
                <a:buNone/>
              </a:pPr>
              <a:endParaRPr lang="pl" sz="3200" b="1"/>
            </a:p>
          </p:txBody>
        </p:sp>
        <p:sp>
          <p:nvSpPr>
            <p:cNvPr id="3392528" name="Text Box 16"/>
            <p:cNvSpPr txBox="1">
              <a:spLocks noChangeArrowheads="1"/>
            </p:cNvSpPr>
            <p:nvPr/>
          </p:nvSpPr>
          <p:spPr bwMode="auto">
            <a:xfrm>
              <a:off x="1377" y="2765"/>
              <a:ext cx="606" cy="21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b="1" i="0" u="none"/>
                <a:t>Web 1.0</a:t>
              </a:r>
            </a:p>
          </p:txBody>
        </p:sp>
        <p:sp>
          <p:nvSpPr>
            <p:cNvPr id="3392529" name="AutoShape 17"/>
            <p:cNvSpPr>
              <a:spLocks/>
            </p:cNvSpPr>
            <p:nvPr/>
          </p:nvSpPr>
          <p:spPr bwMode="auto">
            <a:xfrm rot="16200000" flipV="1">
              <a:off x="565" y="2213"/>
              <a:ext cx="112" cy="1016"/>
            </a:xfrm>
            <a:prstGeom prst="leftBrace">
              <a:avLst>
                <a:gd name="adj1" fmla="val 75595"/>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wrap="none" anchor="ctr"/>
            <a:lstStyle/>
            <a:p>
              <a:pPr algn="ctr" rtl="0">
                <a:lnSpc>
                  <a:spcPct val="100000"/>
                </a:lnSpc>
                <a:spcBef>
                  <a:spcPct val="0"/>
                </a:spcBef>
                <a:buClrTx/>
                <a:buSzTx/>
                <a:buFont typeface="Wingdings" pitchFamily="2" charset="2"/>
                <a:buNone/>
              </a:pPr>
              <a:endParaRPr lang="pl" sz="3200" b="1"/>
            </a:p>
          </p:txBody>
        </p:sp>
        <p:sp>
          <p:nvSpPr>
            <p:cNvPr id="3392530" name="Text Box 18"/>
            <p:cNvSpPr txBox="1">
              <a:spLocks noChangeArrowheads="1"/>
            </p:cNvSpPr>
            <p:nvPr/>
          </p:nvSpPr>
          <p:spPr bwMode="auto">
            <a:xfrm>
              <a:off x="332" y="2759"/>
              <a:ext cx="634" cy="21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b="1" i="0" u="none"/>
                <a:t>przed Web 1.0</a:t>
              </a:r>
            </a:p>
          </p:txBody>
        </p:sp>
        <p:sp>
          <p:nvSpPr>
            <p:cNvPr id="3392531" name="Text Box 19"/>
            <p:cNvSpPr txBox="1">
              <a:spLocks noChangeArrowheads="1"/>
            </p:cNvSpPr>
            <p:nvPr/>
          </p:nvSpPr>
          <p:spPr bwMode="auto">
            <a:xfrm>
              <a:off x="3385" y="2765"/>
              <a:ext cx="606" cy="21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b="1" i="0" u="none"/>
                <a:t>Web 2.0</a:t>
              </a:r>
            </a:p>
          </p:txBody>
        </p:sp>
      </p:grpSp>
      <p:sp>
        <p:nvSpPr>
          <p:cNvPr id="3392532" name="Line 20"/>
          <p:cNvSpPr>
            <a:spLocks noChangeShapeType="1"/>
          </p:cNvSpPr>
          <p:nvPr/>
        </p:nvSpPr>
        <p:spPr bwMode="auto">
          <a:xfrm>
            <a:off x="271463" y="1547813"/>
            <a:ext cx="8686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33" name="Line 21"/>
          <p:cNvSpPr>
            <a:spLocks noChangeShapeType="1"/>
          </p:cNvSpPr>
          <p:nvPr/>
        </p:nvSpPr>
        <p:spPr bwMode="auto">
          <a:xfrm>
            <a:off x="501650" y="1549400"/>
            <a:ext cx="0" cy="82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34" name="Line 22"/>
          <p:cNvSpPr>
            <a:spLocks noChangeShapeType="1"/>
          </p:cNvSpPr>
          <p:nvPr/>
        </p:nvSpPr>
        <p:spPr bwMode="auto">
          <a:xfrm>
            <a:off x="1192213" y="1549400"/>
            <a:ext cx="0" cy="82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35" name="Line 23"/>
          <p:cNvSpPr>
            <a:spLocks noChangeShapeType="1"/>
          </p:cNvSpPr>
          <p:nvPr/>
        </p:nvSpPr>
        <p:spPr bwMode="auto">
          <a:xfrm>
            <a:off x="2074863" y="1549400"/>
            <a:ext cx="0" cy="82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36" name="Line 24"/>
          <p:cNvSpPr>
            <a:spLocks noChangeShapeType="1"/>
          </p:cNvSpPr>
          <p:nvPr/>
        </p:nvSpPr>
        <p:spPr bwMode="auto">
          <a:xfrm>
            <a:off x="3573463" y="1549400"/>
            <a:ext cx="0" cy="82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37" name="Line 25"/>
          <p:cNvSpPr>
            <a:spLocks noChangeShapeType="1"/>
          </p:cNvSpPr>
          <p:nvPr/>
        </p:nvSpPr>
        <p:spPr bwMode="auto">
          <a:xfrm>
            <a:off x="5954713" y="1549400"/>
            <a:ext cx="0" cy="82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38" name="Line 26"/>
          <p:cNvSpPr>
            <a:spLocks noChangeShapeType="1"/>
          </p:cNvSpPr>
          <p:nvPr/>
        </p:nvSpPr>
        <p:spPr bwMode="auto">
          <a:xfrm>
            <a:off x="7337425" y="1549400"/>
            <a:ext cx="0" cy="82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39" name="Text Box 27"/>
          <p:cNvSpPr txBox="1">
            <a:spLocks noChangeArrowheads="1"/>
          </p:cNvSpPr>
          <p:nvPr/>
        </p:nvSpPr>
        <p:spPr bwMode="auto">
          <a:xfrm>
            <a:off x="265113" y="1703388"/>
            <a:ext cx="473075" cy="2540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sz="1000" b="1" i="0" u="none"/>
              <a:t>1980</a:t>
            </a:r>
          </a:p>
        </p:txBody>
      </p:sp>
      <p:sp>
        <p:nvSpPr>
          <p:cNvPr id="3392540" name="Text Box 28"/>
          <p:cNvSpPr txBox="1">
            <a:spLocks noChangeArrowheads="1"/>
          </p:cNvSpPr>
          <p:nvPr/>
        </p:nvSpPr>
        <p:spPr bwMode="auto">
          <a:xfrm>
            <a:off x="957263" y="1703388"/>
            <a:ext cx="473075" cy="2540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sz="1000" b="1" i="0" u="none"/>
              <a:t>1985</a:t>
            </a:r>
          </a:p>
        </p:txBody>
      </p:sp>
      <p:sp>
        <p:nvSpPr>
          <p:cNvPr id="3392541" name="Text Box 29"/>
          <p:cNvSpPr txBox="1">
            <a:spLocks noChangeArrowheads="1"/>
          </p:cNvSpPr>
          <p:nvPr/>
        </p:nvSpPr>
        <p:spPr bwMode="auto">
          <a:xfrm>
            <a:off x="1839913" y="1703388"/>
            <a:ext cx="473075" cy="2540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sz="1000" b="1" i="0" u="none"/>
              <a:t>1990</a:t>
            </a:r>
          </a:p>
        </p:txBody>
      </p:sp>
      <p:sp>
        <p:nvSpPr>
          <p:cNvPr id="3392542" name="Text Box 30"/>
          <p:cNvSpPr txBox="1">
            <a:spLocks noChangeArrowheads="1"/>
          </p:cNvSpPr>
          <p:nvPr/>
        </p:nvSpPr>
        <p:spPr bwMode="auto">
          <a:xfrm>
            <a:off x="3338513" y="1703388"/>
            <a:ext cx="473075" cy="2540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sz="1000" b="1" i="0" u="none"/>
              <a:t>1995</a:t>
            </a:r>
          </a:p>
        </p:txBody>
      </p:sp>
      <p:sp>
        <p:nvSpPr>
          <p:cNvPr id="3392543" name="Text Box 31"/>
          <p:cNvSpPr txBox="1">
            <a:spLocks noChangeArrowheads="1"/>
          </p:cNvSpPr>
          <p:nvPr/>
        </p:nvSpPr>
        <p:spPr bwMode="auto">
          <a:xfrm>
            <a:off x="5719763" y="1703388"/>
            <a:ext cx="473075" cy="2540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sz="1000" b="1" i="0" u="none"/>
              <a:t>2000</a:t>
            </a:r>
          </a:p>
        </p:txBody>
      </p:sp>
      <p:sp>
        <p:nvSpPr>
          <p:cNvPr id="3392544" name="Text Box 32"/>
          <p:cNvSpPr txBox="1">
            <a:spLocks noChangeArrowheads="1"/>
          </p:cNvSpPr>
          <p:nvPr/>
        </p:nvSpPr>
        <p:spPr bwMode="auto">
          <a:xfrm>
            <a:off x="7102475" y="1703388"/>
            <a:ext cx="473075" cy="2540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sz="1000" b="1" i="0" u="none"/>
              <a:t>2005</a:t>
            </a:r>
          </a:p>
        </p:txBody>
      </p:sp>
      <p:sp>
        <p:nvSpPr>
          <p:cNvPr id="3392545" name="Line 33"/>
          <p:cNvSpPr>
            <a:spLocks noChangeShapeType="1"/>
          </p:cNvSpPr>
          <p:nvPr/>
        </p:nvSpPr>
        <p:spPr bwMode="auto">
          <a:xfrm flipH="1" flipV="1">
            <a:off x="1231900" y="1895475"/>
            <a:ext cx="36513" cy="268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46" name="Line 34"/>
          <p:cNvSpPr>
            <a:spLocks noChangeShapeType="1"/>
          </p:cNvSpPr>
          <p:nvPr/>
        </p:nvSpPr>
        <p:spPr bwMode="auto">
          <a:xfrm flipH="1" flipV="1">
            <a:off x="2114550" y="1895475"/>
            <a:ext cx="76200" cy="384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47" name="Line 35"/>
          <p:cNvSpPr>
            <a:spLocks noChangeShapeType="1"/>
          </p:cNvSpPr>
          <p:nvPr/>
        </p:nvSpPr>
        <p:spPr bwMode="auto">
          <a:xfrm flipV="1">
            <a:off x="2843213" y="1895475"/>
            <a:ext cx="115887" cy="423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48" name="Line 36"/>
          <p:cNvSpPr>
            <a:spLocks noChangeShapeType="1"/>
          </p:cNvSpPr>
          <p:nvPr/>
        </p:nvSpPr>
        <p:spPr bwMode="auto">
          <a:xfrm flipV="1">
            <a:off x="4303713" y="1857375"/>
            <a:ext cx="268287" cy="460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49" name="Line 37"/>
          <p:cNvSpPr>
            <a:spLocks noChangeShapeType="1"/>
          </p:cNvSpPr>
          <p:nvPr/>
        </p:nvSpPr>
        <p:spPr bwMode="auto">
          <a:xfrm flipV="1">
            <a:off x="5186363" y="1895475"/>
            <a:ext cx="346075" cy="346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50" name="Line 38"/>
          <p:cNvSpPr>
            <a:spLocks noChangeShapeType="1"/>
          </p:cNvSpPr>
          <p:nvPr/>
        </p:nvSpPr>
        <p:spPr bwMode="auto">
          <a:xfrm flipV="1">
            <a:off x="5878513" y="1857375"/>
            <a:ext cx="498475" cy="460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51" name="Line 39"/>
          <p:cNvSpPr>
            <a:spLocks noChangeShapeType="1"/>
          </p:cNvSpPr>
          <p:nvPr/>
        </p:nvSpPr>
        <p:spPr bwMode="auto">
          <a:xfrm flipV="1">
            <a:off x="6837363" y="1817688"/>
            <a:ext cx="231775" cy="461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52" name="Line 40"/>
          <p:cNvSpPr>
            <a:spLocks noChangeShapeType="1"/>
          </p:cNvSpPr>
          <p:nvPr/>
        </p:nvSpPr>
        <p:spPr bwMode="auto">
          <a:xfrm flipV="1">
            <a:off x="7875588" y="1817688"/>
            <a:ext cx="76200" cy="461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
        <p:nvSpPr>
          <p:cNvPr id="3392553" name="Text Box 41"/>
          <p:cNvSpPr txBox="1">
            <a:spLocks noChangeArrowheads="1"/>
          </p:cNvSpPr>
          <p:nvPr/>
        </p:nvSpPr>
        <p:spPr bwMode="auto">
          <a:xfrm>
            <a:off x="8181975" y="1700213"/>
            <a:ext cx="301625"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rtl="0">
              <a:lnSpc>
                <a:spcPct val="100000"/>
              </a:lnSpc>
              <a:spcBef>
                <a:spcPct val="0"/>
              </a:spcBef>
              <a:buClrTx/>
              <a:buSzTx/>
              <a:buFont typeface="Wingdings" pitchFamily="2" charset="2"/>
              <a:buNone/>
            </a:pPr>
            <a:r>
              <a:rPr lang="pl" sz="1400" b="1" i="0" u="none"/>
              <a:t>?</a:t>
            </a:r>
          </a:p>
        </p:txBody>
      </p:sp>
      <p:sp>
        <p:nvSpPr>
          <p:cNvPr id="3392554" name="Rectangle 42"/>
          <p:cNvSpPr>
            <a:spLocks noChangeArrowheads="1"/>
          </p:cNvSpPr>
          <p:nvPr/>
        </p:nvSpPr>
        <p:spPr bwMode="auto">
          <a:xfrm rot="-3854417">
            <a:off x="2474913" y="3302000"/>
            <a:ext cx="2565400" cy="520700"/>
          </a:xfrm>
          <a:prstGeom prst="rect">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Konta i profile sieciowe użytkowników</a:t>
            </a:r>
          </a:p>
        </p:txBody>
      </p:sp>
      <p:sp>
        <p:nvSpPr>
          <p:cNvPr id="3392555" name="Line 43"/>
          <p:cNvSpPr>
            <a:spLocks noChangeShapeType="1"/>
          </p:cNvSpPr>
          <p:nvPr/>
        </p:nvSpPr>
        <p:spPr bwMode="auto">
          <a:xfrm flipV="1">
            <a:off x="3649663" y="1857375"/>
            <a:ext cx="192087" cy="384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
          </a:p>
        </p:txBody>
      </p:sp>
    </p:spTree>
    <p:extLst>
      <p:ext uri="{BB962C8B-B14F-4D97-AF65-F5344CB8AC3E}">
        <p14:creationId xmlns:p14="http://schemas.microsoft.com/office/powerpoint/2010/main" val="212739031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70652B0F-C657-48E1-89AD-594E0A15876D}" type="slidenum">
              <a:rPr/>
              <a:pPr/>
              <a:t>16</a:t>
            </a:fld>
            <a:endParaRPr lang="pl" altLang="en-US"/>
          </a:p>
        </p:txBody>
      </p:sp>
      <p:sp>
        <p:nvSpPr>
          <p:cNvPr id="3529730" name="Rectangle 2"/>
          <p:cNvSpPr>
            <a:spLocks noGrp="1" noChangeArrowheads="1"/>
          </p:cNvSpPr>
          <p:nvPr>
            <p:ph type="title"/>
          </p:nvPr>
        </p:nvSpPr>
        <p:spPr/>
        <p:txBody>
          <a:bodyPr/>
          <a:lstStyle/>
          <a:p>
            <a:pPr rtl="0"/>
            <a:r>
              <a:rPr lang="pl" sz="3000" b="0" i="0" u="none"/>
              <a:t>Aplikacje, agregatory, portlety, wtyczki, usługi</a:t>
            </a:r>
          </a:p>
        </p:txBody>
      </p:sp>
      <p:sp>
        <p:nvSpPr>
          <p:cNvPr id="3529731" name="Rectangle 3"/>
          <p:cNvSpPr>
            <a:spLocks noGrp="1" noChangeArrowheads="1"/>
          </p:cNvSpPr>
          <p:nvPr>
            <p:ph type="body" idx="1"/>
          </p:nvPr>
        </p:nvSpPr>
        <p:spPr>
          <a:xfrm>
            <a:off x="914401" y="1447800"/>
            <a:ext cx="8077200" cy="5257800"/>
          </a:xfrm>
        </p:spPr>
        <p:txBody>
          <a:bodyPr>
            <a:normAutofit lnSpcReduction="10000"/>
          </a:bodyPr>
          <a:lstStyle/>
          <a:p>
            <a:pPr algn="l" rtl="0">
              <a:lnSpc>
                <a:spcPct val="95000"/>
              </a:lnSpc>
            </a:pPr>
            <a:r>
              <a:rPr lang="pl" sz="2400" b="0" i="0" u="none"/>
              <a:t>Aplikacje</a:t>
            </a:r>
          </a:p>
          <a:p>
            <a:pPr marL="592138" lvl="1" indent="-247650" algn="l" rtl="0">
              <a:lnSpc>
                <a:spcPct val="95000"/>
              </a:lnSpc>
            </a:pPr>
            <a:r>
              <a:rPr lang="pl" sz="2000" b="0" i="0" u="none"/>
              <a:t>Zazwyczaj termin ten odnosi się do wydzielonego programu, np. aplikacja działająca samodzielnie</a:t>
            </a:r>
          </a:p>
          <a:p>
            <a:pPr marL="592138" lvl="1" indent="-247650" algn="l" rtl="0">
              <a:lnSpc>
                <a:spcPct val="95000"/>
              </a:lnSpc>
            </a:pPr>
            <a:r>
              <a:rPr lang="pl" sz="2000" b="0" i="0" u="none"/>
              <a:t>Wykonują określone funkcje obliczeniowe (mogą mieć wiele zastosowań)</a:t>
            </a:r>
          </a:p>
          <a:p>
            <a:pPr marL="592138" lvl="1" indent="-247650" algn="l" rtl="0">
              <a:lnSpc>
                <a:spcPct val="95000"/>
              </a:lnSpc>
            </a:pPr>
            <a:r>
              <a:rPr lang="pl" sz="2000" b="0" i="0" u="none"/>
              <a:t>Mogą być typu klient-serwer </a:t>
            </a:r>
          </a:p>
          <a:p>
            <a:pPr marL="592138" lvl="1" indent="-247650" algn="l" rtl="0">
              <a:lnSpc>
                <a:spcPct val="95000"/>
              </a:lnSpc>
            </a:pPr>
            <a:r>
              <a:rPr lang="pl" sz="2000" b="0" i="0" u="none"/>
              <a:t>Używane do tworzenia treści (nowych, będących odniesieniem lub kopiowych) </a:t>
            </a:r>
          </a:p>
          <a:p>
            <a:pPr marL="592138" lvl="1" indent="-247650" algn="l" rtl="0">
              <a:lnSpc>
                <a:spcPct val="95000"/>
              </a:lnSpc>
            </a:pPr>
            <a:r>
              <a:rPr lang="pl" sz="2000" b="0" i="0" u="none"/>
              <a:t>Treść może stać się źródłem danych dla innych.</a:t>
            </a:r>
          </a:p>
          <a:p>
            <a:pPr marL="592138" lvl="1" indent="-247650" algn="l" rtl="0">
              <a:lnSpc>
                <a:spcPct val="95000"/>
              </a:lnSpc>
            </a:pPr>
            <a:endParaRPr lang="pl" sz="2000" dirty="0"/>
          </a:p>
          <a:p>
            <a:pPr algn="l" rtl="0">
              <a:lnSpc>
                <a:spcPct val="95000"/>
              </a:lnSpc>
            </a:pPr>
            <a:r>
              <a:rPr lang="pl" sz="2400" b="0" i="0" u="none"/>
              <a:t>Aggregatory (Aggregators)</a:t>
            </a:r>
          </a:p>
          <a:p>
            <a:pPr marL="592138" lvl="1" indent="-247650" algn="l" rtl="0">
              <a:lnSpc>
                <a:spcPct val="95000"/>
              </a:lnSpc>
            </a:pPr>
            <a:r>
              <a:rPr lang="pl" sz="2000" b="0" i="0" u="none"/>
              <a:t>Zazwyczaj nie są używane do tworzenia nowych treści ale do łączenia lub ściągania treści z innych (syndykowanych) źródeł danych </a:t>
            </a:r>
          </a:p>
          <a:p>
            <a:pPr marL="592138" lvl="1" indent="-247650" algn="l" rtl="0">
              <a:lnSpc>
                <a:spcPct val="95000"/>
              </a:lnSpc>
            </a:pPr>
            <a:r>
              <a:rPr lang="pl" sz="2000" b="0" i="0" u="none"/>
              <a:t>Powszechnie stosowane z protokołami kanałów sieciowych (web feed) takimi jak RSS lub Atom </a:t>
            </a:r>
          </a:p>
          <a:p>
            <a:pPr marL="592138" lvl="1" indent="-247650" algn="l" rtl="0">
              <a:lnSpc>
                <a:spcPct val="95000"/>
              </a:lnSpc>
            </a:pPr>
            <a:r>
              <a:rPr lang="pl" sz="2000" b="0" i="0" u="none"/>
              <a:t>Miejsce agreguje treści z różnych aplikacji</a:t>
            </a:r>
          </a:p>
        </p:txBody>
      </p:sp>
    </p:spTree>
    <p:extLst>
      <p:ext uri="{BB962C8B-B14F-4D97-AF65-F5344CB8AC3E}">
        <p14:creationId xmlns:p14="http://schemas.microsoft.com/office/powerpoint/2010/main" val="27755118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FBF95F49-F466-4FA6-9752-A1E57F41DB0E}" type="slidenum">
              <a:rPr/>
              <a:pPr/>
              <a:t>17</a:t>
            </a:fld>
            <a:endParaRPr lang="pl" altLang="en-US"/>
          </a:p>
        </p:txBody>
      </p:sp>
      <p:sp>
        <p:nvSpPr>
          <p:cNvPr id="3544066" name="Rectangle 2"/>
          <p:cNvSpPr>
            <a:spLocks noGrp="1" noChangeArrowheads="1"/>
          </p:cNvSpPr>
          <p:nvPr>
            <p:ph type="title"/>
          </p:nvPr>
        </p:nvSpPr>
        <p:spPr/>
        <p:txBody>
          <a:bodyPr/>
          <a:lstStyle/>
          <a:p>
            <a:pPr rtl="0"/>
            <a:r>
              <a:rPr lang="pl" sz="3000" b="0" i="0" u="none"/>
              <a:t>Aplikacje, agregatory, portlety, wtyczki, usługi</a:t>
            </a:r>
          </a:p>
        </p:txBody>
      </p:sp>
      <p:sp>
        <p:nvSpPr>
          <p:cNvPr id="3544067" name="Rectangle 3"/>
          <p:cNvSpPr>
            <a:spLocks noGrp="1" noChangeArrowheads="1"/>
          </p:cNvSpPr>
          <p:nvPr>
            <p:ph type="body" idx="1"/>
          </p:nvPr>
        </p:nvSpPr>
        <p:spPr>
          <a:xfrm>
            <a:off x="914401" y="1447800"/>
            <a:ext cx="8077200" cy="5257800"/>
          </a:xfrm>
        </p:spPr>
        <p:txBody>
          <a:bodyPr>
            <a:normAutofit lnSpcReduction="10000"/>
          </a:bodyPr>
          <a:lstStyle/>
          <a:p>
            <a:pPr algn="l" rtl="0">
              <a:lnSpc>
                <a:spcPct val="95000"/>
              </a:lnSpc>
            </a:pPr>
            <a:r>
              <a:rPr lang="pl" sz="2400" b="0" i="0" u="none"/>
              <a:t>Portlety</a:t>
            </a:r>
            <a:endParaRPr lang="pl" sz="2400" dirty="0"/>
          </a:p>
          <a:p>
            <a:pPr marL="592138" lvl="1" indent="-247650" algn="l" rtl="0">
              <a:lnSpc>
                <a:spcPct val="95000"/>
              </a:lnSpc>
            </a:pPr>
            <a:r>
              <a:rPr lang="pl" sz="2000" b="0" i="0" u="none"/>
              <a:t>Dodają nowy element z zawartością lub nową aplikację wewnątrz „okna” lub pola formularza zwaną </a:t>
            </a:r>
            <a:r>
              <a:rPr lang="pl" sz="2000" b="0" i="1" u="none"/>
              <a:t>portletem</a:t>
            </a:r>
            <a:r>
              <a:rPr lang="pl" sz="2000" b="0" i="0" u="none"/>
              <a:t>.</a:t>
            </a:r>
          </a:p>
          <a:p>
            <a:pPr marL="592138" lvl="1" indent="-247650" algn="l" rtl="0">
              <a:lnSpc>
                <a:spcPct val="95000"/>
              </a:lnSpc>
            </a:pPr>
            <a:r>
              <a:rPr lang="pl" sz="2000" b="0" i="0" u="none"/>
              <a:t>W odróżnieniu od wtyczek, mogą nie wymagać instalacji dodatkowego składnika oprogramowania, a wyłącznie możliwości dodawania portletów.</a:t>
            </a:r>
          </a:p>
          <a:p>
            <a:pPr marL="592138" lvl="1" indent="-247650" algn="l" rtl="0">
              <a:lnSpc>
                <a:spcPct val="95000"/>
              </a:lnSpc>
            </a:pPr>
            <a:r>
              <a:rPr lang="pl" sz="2000" b="0" i="0" u="none"/>
              <a:t>Mogą wymagać uruchomionego gdzieś specjalnego oprogramowania serwera portletów (niekoniecznie na własnym serwerze)</a:t>
            </a:r>
          </a:p>
          <a:p>
            <a:pPr marL="592138" lvl="1" indent="-247650" algn="l" rtl="0">
              <a:lnSpc>
                <a:spcPct val="95000"/>
              </a:lnSpc>
            </a:pPr>
            <a:r>
              <a:rPr lang="pl" sz="2000" b="0" i="0" u="none"/>
              <a:t>Często używane w Miejscu (agregatorze) w celu wprowadzenia nowej treści lub funkcjonalności</a:t>
            </a:r>
          </a:p>
          <a:p>
            <a:pPr marL="592138" lvl="1" indent="-247650" algn="l" rtl="0">
              <a:lnSpc>
                <a:spcPct val="95000"/>
              </a:lnSpc>
            </a:pPr>
            <a:r>
              <a:rPr lang="pl" sz="2000" b="0" i="0" u="none"/>
              <a:t>Każdy portlet może pełnić specyficzną funkcję (np. wyświetlanie reklamy ze wskazanego serwera lub strony) lub funkcję bardziej ogólną (np. sortowanie listy z nazwami blogów wg daty ostatniej aktualizacji)</a:t>
            </a:r>
          </a:p>
          <a:p>
            <a:pPr marL="592138" lvl="1" indent="-247650" algn="l" rtl="0">
              <a:lnSpc>
                <a:spcPct val="95000"/>
              </a:lnSpc>
            </a:pPr>
            <a:r>
              <a:rPr lang="pl" sz="2000" b="0" i="0" u="none"/>
              <a:t>Powszechnym standardem portletów jest WSRP (Web Services Remote Portlets)</a:t>
            </a:r>
          </a:p>
        </p:txBody>
      </p:sp>
    </p:spTree>
    <p:extLst>
      <p:ext uri="{BB962C8B-B14F-4D97-AF65-F5344CB8AC3E}">
        <p14:creationId xmlns:p14="http://schemas.microsoft.com/office/powerpoint/2010/main" val="409468699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3C84A55F-5901-4595-B678-FE6030A0E23E}" type="slidenum">
              <a:rPr/>
              <a:pPr/>
              <a:t>18</a:t>
            </a:fld>
            <a:endParaRPr lang="pl" altLang="en-US"/>
          </a:p>
        </p:txBody>
      </p:sp>
      <p:sp>
        <p:nvSpPr>
          <p:cNvPr id="3542018" name="Rectangle 2"/>
          <p:cNvSpPr>
            <a:spLocks noGrp="1" noChangeArrowheads="1"/>
          </p:cNvSpPr>
          <p:nvPr>
            <p:ph type="title"/>
          </p:nvPr>
        </p:nvSpPr>
        <p:spPr/>
        <p:txBody>
          <a:bodyPr/>
          <a:lstStyle/>
          <a:p>
            <a:pPr rtl="0"/>
            <a:r>
              <a:rPr lang="pl" sz="3000" b="0" i="0" u="none"/>
              <a:t>Aplikacje, agregatory, portlety, wtyczki, usługi</a:t>
            </a:r>
          </a:p>
        </p:txBody>
      </p:sp>
      <p:sp>
        <p:nvSpPr>
          <p:cNvPr id="3542019" name="Rectangle 3"/>
          <p:cNvSpPr>
            <a:spLocks noGrp="1" noChangeArrowheads="1"/>
          </p:cNvSpPr>
          <p:nvPr>
            <p:ph type="body" idx="1"/>
          </p:nvPr>
        </p:nvSpPr>
        <p:spPr>
          <a:xfrm>
            <a:off x="914401" y="1524000"/>
            <a:ext cx="8001000" cy="5105400"/>
          </a:xfrm>
        </p:spPr>
        <p:txBody>
          <a:bodyPr>
            <a:normAutofit fontScale="92500" lnSpcReduction="20000"/>
          </a:bodyPr>
          <a:lstStyle/>
          <a:p>
            <a:pPr algn="l" rtl="0">
              <a:lnSpc>
                <a:spcPct val="95000"/>
              </a:lnSpc>
            </a:pPr>
            <a:r>
              <a:rPr lang="pl" sz="2000" b="0" i="0" u="none"/>
              <a:t>Wtyczki</a:t>
            </a:r>
          </a:p>
          <a:p>
            <a:pPr marL="592138" lvl="1" indent="-247650" algn="l" rtl="0">
              <a:lnSpc>
                <a:spcPct val="95000"/>
              </a:lnSpc>
            </a:pPr>
            <a:r>
              <a:rPr lang="pl" sz="1800" b="0" i="0" u="none"/>
              <a:t>Dodatkowy element w istniejącej aplikacji wprowadzający nową funkcjinalność. Nie istnieje samodzielnie ale działa jako część innej aplikacji klienta lub serwera.</a:t>
            </a:r>
          </a:p>
          <a:p>
            <a:pPr marL="592138" lvl="1" indent="-247650" algn="l" rtl="0">
              <a:lnSpc>
                <a:spcPct val="95000"/>
              </a:lnSpc>
            </a:pPr>
            <a:r>
              <a:rPr lang="pl" sz="1800" b="0" i="0" u="none"/>
              <a:t>Np. wtyczka ankiety/sondażu dodawana do bloga; wtyczka kalendarza</a:t>
            </a:r>
          </a:p>
          <a:p>
            <a:pPr marL="592138" lvl="1" indent="-247650" algn="l" rtl="0">
              <a:lnSpc>
                <a:spcPct val="95000"/>
              </a:lnSpc>
            </a:pPr>
            <a:endParaRPr lang="pl" sz="1800" dirty="0"/>
          </a:p>
          <a:p>
            <a:pPr algn="l" rtl="0">
              <a:lnSpc>
                <a:spcPct val="95000"/>
              </a:lnSpc>
            </a:pPr>
            <a:r>
              <a:rPr lang="pl" sz="2000" b="0" i="0" u="none"/>
              <a:t>Usługi sieciowe</a:t>
            </a:r>
          </a:p>
          <a:p>
            <a:pPr marL="592138" lvl="1" indent="-247650" algn="l" rtl="0">
              <a:lnSpc>
                <a:spcPct val="95000"/>
              </a:lnSpc>
            </a:pPr>
            <a:r>
              <a:rPr lang="pl" sz="1800" b="0" i="0" u="none"/>
              <a:t>Usługa sieciowa zapewnia dodatkową funkcjonalność podobnie jak wtyczka, ale moze być też oddzielną aplikacją. </a:t>
            </a:r>
          </a:p>
          <a:p>
            <a:pPr marL="592138" lvl="1" indent="-247650" algn="l" rtl="0">
              <a:lnSpc>
                <a:spcPct val="95000"/>
              </a:lnSpc>
            </a:pPr>
            <a:r>
              <a:rPr lang="pl" sz="1800" b="0" i="0" u="none"/>
              <a:t>Aplikacja usług sieciowych jest taką aplikacją, w której łączy się wiele usług w celu zapewnienia pełnej funkcjonalności (tak jak składając klocki Lego budujemy z nich samochód z Lego).</a:t>
            </a:r>
          </a:p>
          <a:p>
            <a:pPr marL="592138" lvl="1" indent="-247650" algn="l" rtl="0">
              <a:lnSpc>
                <a:spcPct val="95000"/>
              </a:lnSpc>
            </a:pPr>
            <a:r>
              <a:rPr lang="pl" sz="1800" b="0" i="0" u="none"/>
              <a:t>Agregowanie usług sieciowych jest bardziej skomplikowane niż agregowanie treści i bardziej przypomina projekt rozwoju oprogramowania.</a:t>
            </a:r>
          </a:p>
          <a:p>
            <a:pPr marL="592138" lvl="1" indent="-247650" algn="l" rtl="0">
              <a:lnSpc>
                <a:spcPct val="95000"/>
              </a:lnSpc>
            </a:pPr>
            <a:r>
              <a:rPr lang="pl" sz="1800" b="0" i="0" u="none"/>
              <a:t>Np. serce usługi giełdowej może być odrębną aplikacją używaną jako wtyczka w innej aplikacji lub może stać się źródłem danych dla innej aplikacji.</a:t>
            </a:r>
          </a:p>
          <a:p>
            <a:pPr marL="592138" lvl="1" indent="-247650" algn="l" rtl="0">
              <a:lnSpc>
                <a:spcPct val="95000"/>
              </a:lnSpc>
            </a:pPr>
            <a:r>
              <a:rPr lang="pl" sz="1800" b="0" i="0" u="none"/>
              <a:t>Usługi sieciowe są dużo większym tematem związanym z oprogramowaniem i architekturą zorientowaną na usługi (SOA - nowe filozofia w IT)</a:t>
            </a:r>
          </a:p>
        </p:txBody>
      </p:sp>
    </p:spTree>
    <p:extLst>
      <p:ext uri="{BB962C8B-B14F-4D97-AF65-F5344CB8AC3E}">
        <p14:creationId xmlns:p14="http://schemas.microsoft.com/office/powerpoint/2010/main" val="418893994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BA1ADBA6-E22F-4831-A5D9-0E9DE13632E4}" type="slidenum">
              <a:rPr/>
              <a:pPr/>
              <a:t>19</a:t>
            </a:fld>
            <a:endParaRPr lang="pl" altLang="en-US"/>
          </a:p>
        </p:txBody>
      </p:sp>
      <p:sp>
        <p:nvSpPr>
          <p:cNvPr id="3531778" name="Rectangle 2"/>
          <p:cNvSpPr>
            <a:spLocks noGrp="1" noChangeArrowheads="1"/>
          </p:cNvSpPr>
          <p:nvPr>
            <p:ph type="title"/>
          </p:nvPr>
        </p:nvSpPr>
        <p:spPr/>
        <p:txBody>
          <a:bodyPr>
            <a:normAutofit fontScale="90000"/>
          </a:bodyPr>
          <a:lstStyle/>
          <a:p>
            <a:pPr rtl="0"/>
            <a:r>
              <a:rPr lang="pl" sz="3800" b="0" i="0" u="none"/>
              <a:t>Serwisy i aplikacje społecznościowe</a:t>
            </a:r>
          </a:p>
        </p:txBody>
      </p:sp>
      <p:sp>
        <p:nvSpPr>
          <p:cNvPr id="3531779" name="Rectangle 3"/>
          <p:cNvSpPr>
            <a:spLocks noGrp="1" noChangeArrowheads="1"/>
          </p:cNvSpPr>
          <p:nvPr>
            <p:ph type="body" idx="1"/>
          </p:nvPr>
        </p:nvSpPr>
        <p:spPr>
          <a:xfrm>
            <a:off x="914401" y="1524000"/>
            <a:ext cx="8001000" cy="5181600"/>
          </a:xfrm>
        </p:spPr>
        <p:txBody>
          <a:bodyPr>
            <a:normAutofit fontScale="92500" lnSpcReduction="10000"/>
          </a:bodyPr>
          <a:lstStyle/>
          <a:p>
            <a:pPr algn="l" rtl="0">
              <a:lnSpc>
                <a:spcPct val="95000"/>
              </a:lnSpc>
            </a:pPr>
            <a:r>
              <a:rPr lang="pl" sz="2200" b="0" i="0" u="none"/>
              <a:t>Społeczne modele oprogramowania:</a:t>
            </a:r>
          </a:p>
          <a:p>
            <a:pPr marL="592138" lvl="1" indent="-247650" algn="l" rtl="0">
              <a:lnSpc>
                <a:spcPct val="95000"/>
              </a:lnSpc>
            </a:pPr>
            <a:r>
              <a:rPr lang="pl" sz="1800" b="0" i="0" u="none"/>
              <a:t>Własności indywidualna - każdy użytkownik utrzymuje aplikację/treść dla siebie i pozwala innym na jej czytanie lub komentowanie (np. blogi, komunikatory internetowe).</a:t>
            </a:r>
          </a:p>
          <a:p>
            <a:pPr marL="592138" lvl="1" indent="-247650" algn="l" rtl="0">
              <a:lnSpc>
                <a:spcPct val="95000"/>
              </a:lnSpc>
            </a:pPr>
            <a:endParaRPr lang="pl" sz="1800" dirty="0"/>
          </a:p>
          <a:p>
            <a:pPr marL="592138" lvl="1" indent="-247650" algn="l" rtl="0">
              <a:lnSpc>
                <a:spcPct val="95000"/>
              </a:lnSpc>
            </a:pPr>
            <a:r>
              <a:rPr lang="pl" sz="1800" b="0" i="0" u="none"/>
              <a:t>Własności grupowa - grupa użytkowników utrzymuje aplikację/treść dla siebie i pozwala innym na jej czytanie, komentowanie lub dodawanie (np. strony wiki, fora, czaty grupowe).</a:t>
            </a:r>
          </a:p>
          <a:p>
            <a:pPr marL="592138" lvl="1" indent="-247650" algn="l" rtl="0">
              <a:lnSpc>
                <a:spcPct val="95000"/>
              </a:lnSpc>
            </a:pPr>
            <a:endParaRPr lang="pl" sz="1800" dirty="0"/>
          </a:p>
          <a:p>
            <a:pPr marL="592138" lvl="1" indent="-247650" algn="l" rtl="0">
              <a:lnSpc>
                <a:spcPct val="95000"/>
              </a:lnSpc>
            </a:pPr>
            <a:r>
              <a:rPr lang="pl" sz="1800" b="0" i="0" u="none"/>
              <a:t>„Uspołecznione” (zarówno aspekty indywidualne jak i grupowe) - każdy użytkownik dodaje własną treść ale jest ona automatycznie łączona z treścią innych użytkowników (np. oprogramowanie „oznaczania społecznego”).</a:t>
            </a:r>
          </a:p>
          <a:p>
            <a:pPr algn="l" rtl="0">
              <a:lnSpc>
                <a:spcPct val="95000"/>
              </a:lnSpc>
            </a:pPr>
            <a:endParaRPr lang="pl" sz="2000" dirty="0"/>
          </a:p>
          <a:p>
            <a:pPr algn="l" rtl="0">
              <a:lnSpc>
                <a:spcPct val="95000"/>
              </a:lnSpc>
            </a:pPr>
            <a:r>
              <a:rPr lang="pl" sz="2200" b="0" i="0" u="none"/>
              <a:t>Różnorodność modeli aplikacji jest coraz większa i dochodzi do rozmycia w obrębie tych modeli.</a:t>
            </a:r>
          </a:p>
          <a:p>
            <a:pPr algn="l" rtl="0">
              <a:lnSpc>
                <a:spcPct val="95000"/>
              </a:lnSpc>
            </a:pPr>
            <a:r>
              <a:rPr lang="pl" sz="2200" b="1" i="0" u="none"/>
              <a:t>Pytanie: </a:t>
            </a:r>
            <a:r>
              <a:rPr lang="pl" sz="2200" b="0" i="0" u="none"/>
              <a:t>Wskaż inne przykłady aplikacji i modeli do których pasują.</a:t>
            </a:r>
          </a:p>
        </p:txBody>
      </p:sp>
    </p:spTree>
    <p:extLst>
      <p:ext uri="{BB962C8B-B14F-4D97-AF65-F5344CB8AC3E}">
        <p14:creationId xmlns:p14="http://schemas.microsoft.com/office/powerpoint/2010/main" val="182268556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rtl="0"/>
            <a:r>
              <a:rPr lang="pl" b="0" i="0" u="none"/>
              <a:t>Cele</a:t>
            </a:r>
            <a:endParaRPr lang="pl" dirty="0"/>
          </a:p>
        </p:txBody>
      </p:sp>
      <p:sp>
        <p:nvSpPr>
          <p:cNvPr id="3" name="Symbol zastępczy zawartości 2"/>
          <p:cNvSpPr>
            <a:spLocks noGrp="1"/>
          </p:cNvSpPr>
          <p:nvPr>
            <p:ph idx="1"/>
          </p:nvPr>
        </p:nvSpPr>
        <p:spPr/>
        <p:txBody>
          <a:bodyPr/>
          <a:lstStyle/>
          <a:p>
            <a:pPr algn="l" rtl="0"/>
            <a:r>
              <a:rPr lang="pl" dirty="0" smtClean="0"/>
              <a:t>Poznanie pojęcia społeczności oraz metod zarządzania społecznościami przy pomocy technologii ICT</a:t>
            </a:r>
          </a:p>
          <a:p>
            <a:pPr algn="l" rtl="0"/>
            <a:r>
              <a:rPr lang="pl" dirty="0" smtClean="0"/>
              <a:t>Dyskusja nad rolą technologii Web2.0 w pracy wirtualnych zespołów</a:t>
            </a:r>
            <a:endParaRPr lang="pl" dirty="0"/>
          </a:p>
        </p:txBody>
      </p:sp>
    </p:spTree>
    <p:extLst>
      <p:ext uri="{BB962C8B-B14F-4D97-AF65-F5344CB8AC3E}">
        <p14:creationId xmlns:p14="http://schemas.microsoft.com/office/powerpoint/2010/main" val="4187630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algn="l" rtl="0"/>
            <a:fld id="{BFDED319-D152-4B3C-89D3-C49ED5AEAE9C}" type="slidenum">
              <a:rPr/>
              <a:pPr/>
              <a:t>20</a:t>
            </a:fld>
            <a:endParaRPr lang="pl" altLang="en-US"/>
          </a:p>
        </p:txBody>
      </p:sp>
      <p:sp>
        <p:nvSpPr>
          <p:cNvPr id="3564546" name="Rectangle 2"/>
          <p:cNvSpPr>
            <a:spLocks noGrp="1" noChangeArrowheads="1"/>
          </p:cNvSpPr>
          <p:nvPr>
            <p:ph type="title"/>
          </p:nvPr>
        </p:nvSpPr>
        <p:spPr/>
        <p:txBody>
          <a:bodyPr>
            <a:normAutofit fontScale="90000"/>
          </a:bodyPr>
          <a:lstStyle/>
          <a:p>
            <a:pPr rtl="0"/>
            <a:r>
              <a:rPr lang="pl" sz="3600" b="0" i="0" u="none"/>
              <a:t>Przykłady oprogramowania społecznego i jego użycia</a:t>
            </a:r>
          </a:p>
        </p:txBody>
      </p:sp>
      <p:graphicFrame>
        <p:nvGraphicFramePr>
          <p:cNvPr id="3564555" name="Object 11"/>
          <p:cNvGraphicFramePr>
            <a:graphicFrameLocks noGrp="1" noChangeAspect="1"/>
          </p:cNvGraphicFramePr>
          <p:nvPr>
            <p:ph sz="half" idx="2"/>
            <p:extLst>
              <p:ext uri="{D42A27DB-BD31-4B8C-83A1-F6EECF244321}">
                <p14:modId xmlns:p14="http://schemas.microsoft.com/office/powerpoint/2010/main" val="2646924790"/>
              </p:ext>
            </p:extLst>
          </p:nvPr>
        </p:nvGraphicFramePr>
        <p:xfrm>
          <a:off x="533400" y="1600200"/>
          <a:ext cx="8493125" cy="4121150"/>
        </p:xfrm>
        <a:graphic>
          <a:graphicData uri="http://schemas.openxmlformats.org/presentationml/2006/ole">
            <mc:AlternateContent xmlns:mc="http://schemas.openxmlformats.org/markup-compatibility/2006">
              <mc:Choice xmlns:v="urn:schemas-microsoft-com:vml" Requires="v">
                <p:oleObj spid="_x0000_s1036" name="Bitmap Image" r:id="rId4" imgW="7047619" imgH="3419952" progId="Paint.Picture">
                  <p:embed/>
                </p:oleObj>
              </mc:Choice>
              <mc:Fallback>
                <p:oleObj name="Bitmap Image" r:id="rId4" imgW="7047619" imgH="3419952" progId="Paint.Picture">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00200"/>
                        <a:ext cx="8493125" cy="412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64557" name="Text Box 13"/>
          <p:cNvSpPr txBox="1">
            <a:spLocks noChangeArrowheads="1"/>
          </p:cNvSpPr>
          <p:nvPr/>
        </p:nvSpPr>
        <p:spPr bwMode="auto">
          <a:xfrm>
            <a:off x="7029450" y="5080000"/>
            <a:ext cx="173355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8600" indent="-228600">
              <a:spcBef>
                <a:spcPct val="0"/>
              </a:spcBef>
              <a:defRPr>
                <a:solidFill>
                  <a:schemeClr val="tx1"/>
                </a:solidFill>
                <a:latin typeface="Arial" charset="0"/>
                <a:cs typeface="Arial" charset="0"/>
              </a:defRPr>
            </a:lvl1pPr>
            <a:lvl2pPr>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l" rtl="0">
              <a:lnSpc>
                <a:spcPct val="90000"/>
              </a:lnSpc>
              <a:spcBef>
                <a:spcPct val="35000"/>
              </a:spcBef>
              <a:spcAft>
                <a:spcPct val="15000"/>
              </a:spcAft>
              <a:buClr>
                <a:srgbClr val="FFCC00"/>
              </a:buClr>
              <a:buSzTx/>
              <a:buFont typeface="Wingdings" pitchFamily="2" charset="2"/>
              <a:buNone/>
            </a:pPr>
            <a:r>
              <a:rPr lang="pl" sz="800" b="1" i="0" u="none"/>
              <a:t>Źródło: Forrester Research, Inc</a:t>
            </a:r>
          </a:p>
        </p:txBody>
      </p:sp>
      <p:sp>
        <p:nvSpPr>
          <p:cNvPr id="3564560" name="Rectangle 16"/>
          <p:cNvSpPr>
            <a:spLocks noChangeArrowheads="1"/>
          </p:cNvSpPr>
          <p:nvPr/>
        </p:nvSpPr>
        <p:spPr bwMode="auto">
          <a:xfrm>
            <a:off x="647700" y="5708650"/>
            <a:ext cx="8296275" cy="9747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rtl="0">
              <a:lnSpc>
                <a:spcPct val="100000"/>
              </a:lnSpc>
              <a:spcBef>
                <a:spcPct val="0"/>
              </a:spcBef>
              <a:buClrTx/>
              <a:buSzTx/>
            </a:pPr>
            <a:r>
              <a:rPr lang="pl" b="1" i="0" u="none"/>
              <a:t> Więcej przykładów</a:t>
            </a:r>
          </a:p>
          <a:p>
            <a:pPr lvl="1" algn="l" rtl="0">
              <a:lnSpc>
                <a:spcPct val="100000"/>
              </a:lnSpc>
              <a:spcBef>
                <a:spcPct val="0"/>
              </a:spcBef>
              <a:buClrTx/>
              <a:buSzTx/>
            </a:pPr>
            <a:r>
              <a:rPr lang="pl" sz="1400" b="1" i="0" u="none"/>
              <a:t>Oprogramowanie społeczne, (Wikipedia, 2006-09-12) </a:t>
            </a:r>
            <a:r>
              <a:rPr lang="pl" sz="1400" b="1" i="0" u="none">
                <a:hlinkClick r:id="rId6"/>
              </a:rPr>
              <a:t>http://en.wikipedia.org/wiki/Social_software</a:t>
            </a:r>
            <a:endParaRPr lang="pl" sz="1400" b="1"/>
          </a:p>
          <a:p>
            <a:pPr lvl="1" algn="l" rtl="0">
              <a:lnSpc>
                <a:spcPct val="100000"/>
              </a:lnSpc>
              <a:spcBef>
                <a:spcPct val="0"/>
              </a:spcBef>
              <a:buClrTx/>
              <a:buSzTx/>
            </a:pPr>
            <a:r>
              <a:rPr lang="pl" sz="1400" b="1" i="0" u="none"/>
              <a:t>Lista serwisów społecznościowych (Wikipedia, 2006-09-12) </a:t>
            </a:r>
            <a:r>
              <a:rPr lang="pl" sz="1400" b="1" i="0" u="none">
                <a:hlinkClick r:id="rId7"/>
              </a:rPr>
              <a:t>http://en.wikipedia.org/wiki/List_of_social_networking_sites</a:t>
            </a:r>
            <a:r>
              <a:rPr lang="pl" sz="1400" b="1" i="0" u="none"/>
              <a:t> </a:t>
            </a:r>
          </a:p>
        </p:txBody>
      </p:sp>
    </p:spTree>
    <p:extLst>
      <p:ext uri="{BB962C8B-B14F-4D97-AF65-F5344CB8AC3E}">
        <p14:creationId xmlns:p14="http://schemas.microsoft.com/office/powerpoint/2010/main" val="88783759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D284F44C-FAD8-4F40-8DD4-52D629825D85}" type="slidenum">
              <a:rPr/>
              <a:pPr/>
              <a:t>21</a:t>
            </a:fld>
            <a:endParaRPr lang="pl" altLang="en-US"/>
          </a:p>
        </p:txBody>
      </p:sp>
      <p:sp>
        <p:nvSpPr>
          <p:cNvPr id="3589122" name="Rectangle 2"/>
          <p:cNvSpPr>
            <a:spLocks noGrp="1" noChangeArrowheads="1"/>
          </p:cNvSpPr>
          <p:nvPr>
            <p:ph type="title"/>
          </p:nvPr>
        </p:nvSpPr>
        <p:spPr/>
        <p:txBody>
          <a:bodyPr/>
          <a:lstStyle/>
          <a:p>
            <a:pPr rtl="0"/>
            <a:r>
              <a:rPr lang="pl" b="0" i="0" u="none"/>
              <a:t>Blogi</a:t>
            </a:r>
          </a:p>
        </p:txBody>
      </p:sp>
      <p:sp>
        <p:nvSpPr>
          <p:cNvPr id="3589123" name="Rectangle 3"/>
          <p:cNvSpPr>
            <a:spLocks noGrp="1" noChangeArrowheads="1"/>
          </p:cNvSpPr>
          <p:nvPr>
            <p:ph type="body" idx="1"/>
          </p:nvPr>
        </p:nvSpPr>
        <p:spPr>
          <a:xfrm>
            <a:off x="914400" y="1524000"/>
            <a:ext cx="8153399" cy="5105400"/>
          </a:xfrm>
        </p:spPr>
        <p:txBody>
          <a:bodyPr>
            <a:normAutofit fontScale="92500" lnSpcReduction="10000"/>
          </a:bodyPr>
          <a:lstStyle/>
          <a:p>
            <a:pPr algn="l" rtl="0">
              <a:lnSpc>
                <a:spcPct val="95000"/>
              </a:lnSpc>
            </a:pPr>
            <a:r>
              <a:rPr lang="pl" sz="2000" b="0" i="0" u="none"/>
              <a:t>Definicja: Często aktualizowane, osobiste strony zawierające komentarz w postaci dziennika i linki do artykułów lub innych stron internetowych </a:t>
            </a:r>
          </a:p>
          <a:p>
            <a:pPr algn="l" rtl="0">
              <a:lnSpc>
                <a:spcPct val="95000"/>
              </a:lnSpc>
            </a:pPr>
            <a:r>
              <a:rPr lang="pl" sz="2000" b="0" i="0" u="none"/>
              <a:t>Blogi sieciowe i blogi powstały jako lepsze narzędzia do tworzenia domowych stron osobistych bez uczenia się HTML-a i edycji stron.</a:t>
            </a:r>
          </a:p>
          <a:p>
            <a:pPr algn="l" rtl="0">
              <a:lnSpc>
                <a:spcPct val="95000"/>
              </a:lnSpc>
            </a:pPr>
            <a:r>
              <a:rPr lang="pl" sz="1700" b="0" i="0" u="none"/>
              <a:t>Cechy:</a:t>
            </a:r>
          </a:p>
          <a:p>
            <a:pPr marL="592138" lvl="1" indent="-247650" algn="l" rtl="0">
              <a:lnSpc>
                <a:spcPct val="95000"/>
              </a:lnSpc>
            </a:pPr>
            <a:r>
              <a:rPr lang="pl" sz="1600" b="0" i="0" u="none"/>
              <a:t>Łatwy w użyciu edytor treści pozwalający na dodawanie/edytowanie wpisów</a:t>
            </a:r>
          </a:p>
          <a:p>
            <a:pPr marL="592138" lvl="1" indent="-247650" algn="l" rtl="0">
              <a:lnSpc>
                <a:spcPct val="95000"/>
              </a:lnSpc>
            </a:pPr>
            <a:r>
              <a:rPr lang="pl" sz="1600" b="0" i="0" u="none"/>
              <a:t>Może pozwalać na zamieszczanie zdjęć, animacji, plików audio i innych elementów nietekstowych</a:t>
            </a:r>
          </a:p>
          <a:p>
            <a:pPr marL="592138" lvl="1" indent="-247650" algn="l" rtl="0">
              <a:lnSpc>
                <a:spcPct val="95000"/>
              </a:lnSpc>
            </a:pPr>
            <a:r>
              <a:rPr lang="pl" sz="1600" b="0" i="0" u="none"/>
              <a:t>Wpisy są zamieszczane i porządkowane według czasu/daty </a:t>
            </a:r>
          </a:p>
          <a:p>
            <a:pPr marL="592138" lvl="1" indent="-247650" algn="l" rtl="0">
              <a:lnSpc>
                <a:spcPct val="95000"/>
              </a:lnSpc>
            </a:pPr>
            <a:r>
              <a:rPr lang="pl" sz="1600" b="0" i="0" u="none"/>
              <a:t>Często pozwala innym na dodawanie komentarzy do wpisów</a:t>
            </a:r>
          </a:p>
          <a:p>
            <a:pPr marL="592138" lvl="1" indent="-247650" algn="l" rtl="0">
              <a:lnSpc>
                <a:spcPct val="95000"/>
              </a:lnSpc>
            </a:pPr>
            <a:r>
              <a:rPr lang="pl" sz="1600" b="0" i="0" u="none"/>
              <a:t>Często posiada kalendarz lub archiwum wpisów</a:t>
            </a:r>
          </a:p>
          <a:p>
            <a:pPr marL="592138" lvl="1" indent="-247650" algn="l" rtl="0">
              <a:lnSpc>
                <a:spcPct val="95000"/>
              </a:lnSpc>
            </a:pPr>
            <a:r>
              <a:rPr lang="pl" sz="1600" b="0" i="0" u="none"/>
              <a:t>Może umożliwiać oznaczanie treści lub tworzenie wewnętrznych kategorii (ale niekoniecznie „oznaczania społecznego”/współdzielonego)</a:t>
            </a:r>
          </a:p>
          <a:p>
            <a:pPr marL="592138" lvl="1" indent="-247650" algn="l" rtl="0">
              <a:lnSpc>
                <a:spcPct val="95000"/>
              </a:lnSpc>
            </a:pPr>
            <a:r>
              <a:rPr lang="pl" sz="1600" b="0" i="0" u="none"/>
              <a:t>Może gromadzić niektóre statystyki jak np.: liczba unikalnych odwiedziń, odsłony strony, liczba dodanych komentarzy itp.</a:t>
            </a:r>
          </a:p>
          <a:p>
            <a:pPr marL="592138" lvl="1" indent="-247650" algn="l" rtl="0">
              <a:lnSpc>
                <a:spcPct val="95000"/>
              </a:lnSpc>
            </a:pPr>
            <a:r>
              <a:rPr lang="pl" sz="1600" b="0" i="0" u="none"/>
              <a:t>Może syndykować/współdzielić treść przez kanały internetowe (RSS, Atom) </a:t>
            </a:r>
          </a:p>
          <a:p>
            <a:pPr marL="592138" lvl="1" indent="-247650" algn="l" rtl="0">
              <a:lnSpc>
                <a:spcPct val="95000"/>
              </a:lnSpc>
            </a:pPr>
            <a:r>
              <a:rPr lang="pl" sz="1600" b="0" i="0" u="none"/>
              <a:t>„Trackbacki”, „pingbacki”, odnośniki bezpośrednie, sondaże, zdjęcia autora, itp. </a:t>
            </a:r>
          </a:p>
          <a:p>
            <a:pPr marL="592138" lvl="1" indent="-247650" algn="l" rtl="0">
              <a:lnSpc>
                <a:spcPct val="95000"/>
              </a:lnSpc>
            </a:pPr>
            <a:endParaRPr lang="pl" sz="2000" dirty="0"/>
          </a:p>
          <a:p>
            <a:pPr marL="592138" lvl="1" indent="-247650" algn="l" rtl="0">
              <a:lnSpc>
                <a:spcPct val="95000"/>
              </a:lnSpc>
            </a:pPr>
            <a:endParaRPr lang="pl" sz="2000" dirty="0"/>
          </a:p>
          <a:p>
            <a:pPr marL="592138" lvl="1" indent="-247650" algn="l" rtl="0">
              <a:lnSpc>
                <a:spcPct val="95000"/>
              </a:lnSpc>
            </a:pPr>
            <a:endParaRPr lang="pl" sz="2000" dirty="0"/>
          </a:p>
          <a:p>
            <a:pPr marL="592138" lvl="1" indent="-247650" algn="l" rtl="0">
              <a:lnSpc>
                <a:spcPct val="95000"/>
              </a:lnSpc>
            </a:pPr>
            <a:endParaRPr lang="pl" dirty="0"/>
          </a:p>
          <a:p>
            <a:pPr marL="592138" lvl="1" indent="-247650" algn="l" rtl="0">
              <a:lnSpc>
                <a:spcPct val="95000"/>
              </a:lnSpc>
            </a:pPr>
            <a:endParaRPr lang="pl" dirty="0"/>
          </a:p>
          <a:p>
            <a:pPr algn="l" rtl="0">
              <a:lnSpc>
                <a:spcPct val="95000"/>
              </a:lnSpc>
            </a:pPr>
            <a:endParaRPr lang="pl" sz="1700" dirty="0"/>
          </a:p>
        </p:txBody>
      </p:sp>
    </p:spTree>
    <p:extLst>
      <p:ext uri="{BB962C8B-B14F-4D97-AF65-F5344CB8AC3E}">
        <p14:creationId xmlns:p14="http://schemas.microsoft.com/office/powerpoint/2010/main" val="17035632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898E5FBB-7F88-4512-8C3D-E209B0C7E9C9}" type="slidenum">
              <a:rPr/>
              <a:pPr/>
              <a:t>22</a:t>
            </a:fld>
            <a:endParaRPr lang="pl" altLang="en-US" dirty="0"/>
          </a:p>
        </p:txBody>
      </p:sp>
      <p:sp>
        <p:nvSpPr>
          <p:cNvPr id="3591170" name="Rectangle 2"/>
          <p:cNvSpPr>
            <a:spLocks noGrp="1" noChangeArrowheads="1"/>
          </p:cNvSpPr>
          <p:nvPr>
            <p:ph type="title"/>
          </p:nvPr>
        </p:nvSpPr>
        <p:spPr/>
        <p:txBody>
          <a:bodyPr/>
          <a:lstStyle/>
          <a:p>
            <a:pPr rtl="0"/>
            <a:r>
              <a:rPr lang="pl" b="0" i="0" u="none"/>
              <a:t>Statystyki blogów</a:t>
            </a:r>
          </a:p>
        </p:txBody>
      </p:sp>
      <p:sp>
        <p:nvSpPr>
          <p:cNvPr id="3591171" name="Rectangle 3"/>
          <p:cNvSpPr>
            <a:spLocks noGrp="1" noChangeArrowheads="1"/>
          </p:cNvSpPr>
          <p:nvPr>
            <p:ph type="body" idx="1"/>
          </p:nvPr>
        </p:nvSpPr>
        <p:spPr>
          <a:xfrm>
            <a:off x="838201" y="1524000"/>
            <a:ext cx="8077200" cy="5105400"/>
          </a:xfrm>
        </p:spPr>
        <p:txBody>
          <a:bodyPr>
            <a:normAutofit lnSpcReduction="10000"/>
          </a:bodyPr>
          <a:lstStyle/>
          <a:p>
            <a:pPr marL="592138" lvl="1" indent="-247650" algn="l" rtl="0">
              <a:lnSpc>
                <a:spcPct val="95000"/>
              </a:lnSpc>
              <a:buFont typeface="Wingdings" pitchFamily="2" charset="2"/>
              <a:buNone/>
            </a:pPr>
            <a:endParaRPr lang="pl" sz="1400" dirty="0"/>
          </a:p>
          <a:p>
            <a:pPr algn="l" rtl="0">
              <a:lnSpc>
                <a:spcPct val="95000"/>
              </a:lnSpc>
            </a:pPr>
            <a:r>
              <a:rPr lang="pl" sz="1600" b="0" i="0" u="none" dirty="0"/>
              <a:t>Serwis technorati.com aktualnie śledzi 53,9 miliona blogów (liczba ta ciągle rośnie). Jednak wiele z nich „zasypia” tak samo szybko jak powstają, gdy nie są utrzymywane lub aktualizowane. Sukces blogów przerodził się w wielu przypadkach również w sukces finansowy. </a:t>
            </a:r>
          </a:p>
          <a:p>
            <a:pPr algn="l" rtl="0">
              <a:lnSpc>
                <a:spcPct val="95000"/>
              </a:lnSpc>
            </a:pPr>
            <a:endParaRPr lang="pl" sz="1600" dirty="0"/>
          </a:p>
          <a:p>
            <a:pPr algn="l" rtl="0">
              <a:lnSpc>
                <a:spcPct val="95000"/>
              </a:lnSpc>
            </a:pPr>
            <a:r>
              <a:rPr lang="pl" sz="1600" b="0" i="0" u="none" dirty="0"/>
              <a:t>Pisanie bloga stało się częścia polityki, mediów, technologii i stron rozrywkowych. </a:t>
            </a:r>
          </a:p>
          <a:p>
            <a:pPr algn="l" rtl="0">
              <a:lnSpc>
                <a:spcPct val="95000"/>
              </a:lnSpc>
            </a:pPr>
            <a:endParaRPr lang="pl" sz="1600" dirty="0"/>
          </a:p>
          <a:p>
            <a:pPr algn="l" rtl="0">
              <a:lnSpc>
                <a:spcPct val="95000"/>
              </a:lnSpc>
            </a:pPr>
            <a:r>
              <a:rPr lang="pl" sz="1600" b="0" i="0" u="none" dirty="0"/>
              <a:t>Niektóre blogi są tak popularne, że konkurują z tradycyjnymi źródłami informacji </a:t>
            </a:r>
            <a:r>
              <a:rPr lang="pl" sz="1600" dirty="0"/>
              <a:t/>
            </a:r>
            <a:br>
              <a:rPr lang="pl" sz="1600" dirty="0"/>
            </a:br>
            <a:r>
              <a:rPr lang="pl" sz="1600" b="0" i="0" u="none" dirty="0"/>
              <a:t>   (zobacz wykres z „</a:t>
            </a:r>
            <a:r>
              <a:rPr lang="pl" sz="1600" b="0" i="1" u="none" dirty="0"/>
              <a:t>The Long Tail” </a:t>
            </a:r>
            <a:r>
              <a:rPr lang="pl" sz="1600" b="0" i="0" u="none" dirty="0"/>
              <a:t>strona 187) w kontekście liczby odwiedzających. </a:t>
            </a:r>
          </a:p>
          <a:p>
            <a:pPr marL="592138" lvl="1" indent="-247650" algn="l" rtl="0">
              <a:lnSpc>
                <a:spcPct val="95000"/>
              </a:lnSpc>
            </a:pPr>
            <a:r>
              <a:rPr lang="pl" sz="1400" b="0" i="0" u="none" dirty="0"/>
              <a:t>Reklama wydana na blogi (40 mln dolarów wg Organic) </a:t>
            </a:r>
          </a:p>
          <a:p>
            <a:pPr marL="592138" lvl="1" indent="-247650" algn="l" rtl="0">
              <a:lnSpc>
                <a:spcPct val="95000"/>
              </a:lnSpc>
            </a:pPr>
            <a:r>
              <a:rPr lang="pl" sz="1400" b="0" i="0" u="none" dirty="0"/>
              <a:t>Wszystkie reklamy internetowe (12,5 mld dolarów wg PricewaterhouseCoopers); do 2010 przewidywane 23,6 mld dolarów</a:t>
            </a:r>
          </a:p>
          <a:p>
            <a:pPr marL="592138" lvl="1" indent="-247650" algn="l" rtl="0">
              <a:lnSpc>
                <a:spcPct val="95000"/>
              </a:lnSpc>
            </a:pPr>
            <a:r>
              <a:rPr lang="pl" sz="1400" b="0" i="0" u="none" dirty="0"/>
              <a:t>Druk tradycyjny i reklamy telewizyjne (428 mld dolarów wg ZenithOptimedia)</a:t>
            </a:r>
          </a:p>
          <a:p>
            <a:pPr algn="l" rtl="0">
              <a:lnSpc>
                <a:spcPct val="95000"/>
              </a:lnSpc>
            </a:pPr>
            <a:endParaRPr lang="pl" sz="1600" dirty="0"/>
          </a:p>
          <a:p>
            <a:pPr algn="l" rtl="0">
              <a:lnSpc>
                <a:spcPct val="95000"/>
              </a:lnSpc>
            </a:pPr>
            <a:r>
              <a:rPr lang="pl" sz="1600" b="0" i="0" u="none" dirty="0"/>
              <a:t>Istnieje wiele stron o tematyce „jak pisać bloga” np.:</a:t>
            </a:r>
          </a:p>
          <a:p>
            <a:pPr marL="592138" lvl="1" indent="-247650" algn="l" rtl="0">
              <a:lnSpc>
                <a:spcPct val="95000"/>
              </a:lnSpc>
            </a:pPr>
            <a:r>
              <a:rPr lang="pl" sz="1400" b="1" i="0" u="none" dirty="0"/>
              <a:t>Problogger – </a:t>
            </a:r>
            <a:r>
              <a:rPr lang="pl" sz="1400" b="1" i="0" u="none" dirty="0">
                <a:hlinkClick r:id="rId3"/>
              </a:rPr>
              <a:t>http://www.problogger.net</a:t>
            </a:r>
            <a:endParaRPr lang="pl" sz="1400" b="1" dirty="0"/>
          </a:p>
          <a:p>
            <a:pPr marL="592138" lvl="1" indent="-247650" algn="l" rtl="0">
              <a:lnSpc>
                <a:spcPct val="95000"/>
              </a:lnSpc>
            </a:pPr>
            <a:r>
              <a:rPr lang="pl" sz="1400" b="1" i="0" u="none" dirty="0"/>
              <a:t>http://www.problogger.net/archives/category/31-days-to-building-a-better-blog/ </a:t>
            </a:r>
          </a:p>
          <a:p>
            <a:pPr marL="592138" lvl="1" indent="-247650" algn="l" rtl="0">
              <a:lnSpc>
                <a:spcPct val="95000"/>
              </a:lnSpc>
            </a:pPr>
            <a:r>
              <a:rPr lang="pl" sz="1400" b="1" i="0" u="none" dirty="0">
                <a:hlinkClick r:id="rId4"/>
              </a:rPr>
              <a:t>http://codex.wordpress.org/Introduction_to_Blogging</a:t>
            </a:r>
            <a:endParaRPr lang="pl" b="1" dirty="0"/>
          </a:p>
          <a:p>
            <a:pPr algn="l" rtl="0">
              <a:lnSpc>
                <a:spcPct val="95000"/>
              </a:lnSpc>
            </a:pPr>
            <a:endParaRPr lang="pl" sz="900" dirty="0"/>
          </a:p>
        </p:txBody>
      </p:sp>
    </p:spTree>
    <p:extLst>
      <p:ext uri="{BB962C8B-B14F-4D97-AF65-F5344CB8AC3E}">
        <p14:creationId xmlns:p14="http://schemas.microsoft.com/office/powerpoint/2010/main" val="221873182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E1DD5D5C-4375-4C23-B37D-1A5FC1FEEAAD}" type="slidenum">
              <a:rPr/>
              <a:pPr/>
              <a:t>23</a:t>
            </a:fld>
            <a:endParaRPr lang="pl" altLang="en-US"/>
          </a:p>
        </p:txBody>
      </p:sp>
      <p:sp>
        <p:nvSpPr>
          <p:cNvPr id="3593218" name="Rectangle 2"/>
          <p:cNvSpPr>
            <a:spLocks noGrp="1" noChangeArrowheads="1"/>
          </p:cNvSpPr>
          <p:nvPr>
            <p:ph type="title"/>
          </p:nvPr>
        </p:nvSpPr>
        <p:spPr/>
        <p:txBody>
          <a:bodyPr/>
          <a:lstStyle/>
          <a:p>
            <a:pPr rtl="0"/>
            <a:r>
              <a:rPr lang="pl" b="0" i="0" u="none"/>
              <a:t>Definicje związane z blogiem</a:t>
            </a:r>
          </a:p>
        </p:txBody>
      </p:sp>
      <p:sp>
        <p:nvSpPr>
          <p:cNvPr id="3593219" name="Rectangle 3"/>
          <p:cNvSpPr>
            <a:spLocks noGrp="1" noChangeArrowheads="1"/>
          </p:cNvSpPr>
          <p:nvPr>
            <p:ph type="body" idx="1"/>
          </p:nvPr>
        </p:nvSpPr>
        <p:spPr>
          <a:xfrm>
            <a:off x="914400" y="1524000"/>
            <a:ext cx="8001000" cy="4953000"/>
          </a:xfrm>
        </p:spPr>
        <p:txBody>
          <a:bodyPr/>
          <a:lstStyle/>
          <a:p>
            <a:pPr algn="l" rtl="0">
              <a:lnSpc>
                <a:spcPct val="90000"/>
              </a:lnSpc>
            </a:pPr>
            <a:r>
              <a:rPr lang="pl" sz="2100" b="1" i="0" u="none"/>
              <a:t>Trackback</a:t>
            </a:r>
            <a:r>
              <a:rPr lang="pl" sz="2100" b="0" i="0" u="none"/>
              <a:t>: zapewnia metody powiadamiania pomiędzy stronami internetowymi: jest to metoda na przekazanie przez osobę A osobie B „to jest coś, co może Cię zainteresować.” Aby to zrobić osoba A wysyła sygnał „trackback” do osoby B. </a:t>
            </a:r>
          </a:p>
          <a:p>
            <a:pPr algn="l" rtl="0">
              <a:lnSpc>
                <a:spcPct val="90000"/>
              </a:lnSpc>
            </a:pPr>
            <a:r>
              <a:rPr lang="pl" sz="2100" b="1" i="0" u="none"/>
              <a:t>Pingback</a:t>
            </a:r>
            <a:r>
              <a:rPr lang="pl" sz="2100" b="0" i="0" u="none"/>
              <a:t>: zdalne komentarze - odpowiedź na „trackbacki”</a:t>
            </a:r>
          </a:p>
          <a:p>
            <a:pPr algn="l" rtl="0">
              <a:lnSpc>
                <a:spcPct val="90000"/>
              </a:lnSpc>
            </a:pPr>
            <a:r>
              <a:rPr lang="pl" sz="2100" b="1" i="0" u="none"/>
              <a:t>Odnośniki bezpośrednie</a:t>
            </a:r>
            <a:r>
              <a:rPr lang="pl" sz="2100" b="0" i="0" u="none"/>
              <a:t>:</a:t>
            </a:r>
            <a:r>
              <a:rPr lang="pl" sz="2100" b="1" i="0" u="none"/>
              <a:t> </a:t>
            </a:r>
            <a:r>
              <a:rPr lang="pl" sz="2100" b="0" i="0" u="none"/>
              <a:t>stałe adresy URL do indywidualnych wpisów, jak również kategorii i innych list wpisów na blogu. Odnośnik bezpośredni jest tym, czego użyje osobą pisząca bloga aby odnieść się do Twojego artykułu (lub sekcji) lub tym, co możesz wysłać jako odnośnik do Twojej historii w wiadomości e-mail. </a:t>
            </a:r>
          </a:p>
          <a:p>
            <a:pPr algn="l" rtl="0">
              <a:lnSpc>
                <a:spcPct val="90000"/>
              </a:lnSpc>
            </a:pPr>
            <a:r>
              <a:rPr lang="pl" sz="2100" b="1" i="0" u="none"/>
              <a:t>Blogroll</a:t>
            </a:r>
            <a:r>
              <a:rPr lang="pl" sz="2100" b="0" i="0" u="none"/>
              <a:t>: lista, czasami skategoryzowana, odnośników do stron internetowych uważanych przez autora za warte zachodu lub interesujące. </a:t>
            </a:r>
            <a:endParaRPr lang="pl" sz="2100" b="1" dirty="0"/>
          </a:p>
        </p:txBody>
      </p:sp>
    </p:spTree>
    <p:extLst>
      <p:ext uri="{BB962C8B-B14F-4D97-AF65-F5344CB8AC3E}">
        <p14:creationId xmlns:p14="http://schemas.microsoft.com/office/powerpoint/2010/main" val="42029060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A6E8E985-E360-4048-BB26-A8AD7CEE0143}" type="slidenum">
              <a:rPr/>
              <a:pPr/>
              <a:t>24</a:t>
            </a:fld>
            <a:endParaRPr lang="pl" altLang="en-US"/>
          </a:p>
        </p:txBody>
      </p:sp>
      <p:sp>
        <p:nvSpPr>
          <p:cNvPr id="3594242" name="Rectangle 2"/>
          <p:cNvSpPr>
            <a:spLocks noGrp="1" noChangeArrowheads="1"/>
          </p:cNvSpPr>
          <p:nvPr>
            <p:ph type="title"/>
          </p:nvPr>
        </p:nvSpPr>
        <p:spPr/>
        <p:txBody>
          <a:bodyPr/>
          <a:lstStyle/>
          <a:p>
            <a:pPr rtl="0"/>
            <a:r>
              <a:rPr lang="pl" b="0" i="0" u="none"/>
              <a:t>Podstawy pisania bloga</a:t>
            </a:r>
          </a:p>
        </p:txBody>
      </p:sp>
      <p:sp>
        <p:nvSpPr>
          <p:cNvPr id="3594243" name="Rectangle 3"/>
          <p:cNvSpPr>
            <a:spLocks noGrp="1" noChangeArrowheads="1"/>
          </p:cNvSpPr>
          <p:nvPr>
            <p:ph type="body" idx="1"/>
          </p:nvPr>
        </p:nvSpPr>
        <p:spPr>
          <a:xfrm>
            <a:off x="914400" y="1524000"/>
            <a:ext cx="7861300" cy="4440238"/>
          </a:xfrm>
        </p:spPr>
        <p:txBody>
          <a:bodyPr/>
          <a:lstStyle/>
          <a:p>
            <a:pPr marL="361950" indent="-361950" algn="l" rtl="0">
              <a:lnSpc>
                <a:spcPct val="95000"/>
              </a:lnSpc>
              <a:buFont typeface="Wingdings" pitchFamily="2" charset="2"/>
              <a:buNone/>
            </a:pPr>
            <a:endParaRPr lang="pl" sz="2000" dirty="0"/>
          </a:p>
          <a:p>
            <a:pPr marL="361950" indent="-361950" algn="l" rtl="0">
              <a:buFont typeface="Wingdings" pitchFamily="2" charset="2"/>
              <a:buAutoNum type="arabicPeriod"/>
            </a:pPr>
            <a:r>
              <a:rPr lang="pl" sz="2100" b="0" i="0" u="none"/>
              <a:t>Pisz regularnie, ale nie pisz jeżeli nie masz niczego ciekawego do opisania. </a:t>
            </a:r>
          </a:p>
          <a:p>
            <a:pPr marL="361950" indent="-361950" algn="l" rtl="0">
              <a:buFont typeface="Wingdings" pitchFamily="2" charset="2"/>
              <a:buAutoNum type="arabicPeriod"/>
            </a:pPr>
            <a:r>
              <a:rPr lang="pl" sz="2100" b="0" i="0" u="none"/>
              <a:t>Trzymaj się tylko kilku konkretnych tematów o których piszesz. </a:t>
            </a:r>
          </a:p>
          <a:p>
            <a:pPr marL="361950" indent="-361950" algn="l" rtl="0">
              <a:buFont typeface="Wingdings" pitchFamily="2" charset="2"/>
              <a:buAutoNum type="arabicPeriod"/>
            </a:pPr>
            <a:r>
              <a:rPr lang="pl" sz="2100" b="0" i="0" u="none"/>
              <a:t>Nie dodawaj odnośników „subskrybuj” i „głosuj na mnie” wszędzie na stronie głównej dopóki nie będziesz miał osób, które lubią Twój blog na tyle, aby je ignorować (zazwyczaj tylko przeszkadzają). </a:t>
            </a:r>
          </a:p>
          <a:p>
            <a:pPr marL="361950" indent="-361950" algn="l" rtl="0">
              <a:buFont typeface="Wingdings" pitchFamily="2" charset="2"/>
              <a:buAutoNum type="arabicPeriod"/>
            </a:pPr>
            <a:r>
              <a:rPr lang="pl" sz="2100" b="0" i="0" u="none"/>
              <a:t>Używaj przejrzystego i prostego motywu o ile to możliwe. </a:t>
            </a:r>
          </a:p>
          <a:p>
            <a:pPr marL="361950" indent="-361950" algn="l" rtl="0">
              <a:buFont typeface="Wingdings" pitchFamily="2" charset="2"/>
              <a:buAutoNum type="arabicPeriod"/>
            </a:pPr>
            <a:r>
              <a:rPr lang="pl" sz="2100" b="0" i="0" u="none"/>
              <a:t>Ciesz się, pisz bloga dla zabawy, komentuj blogi innych osób (zwykle wtedy odwiedzą Twój blog). </a:t>
            </a:r>
            <a:endParaRPr lang="pl" sz="2700" dirty="0"/>
          </a:p>
          <a:p>
            <a:pPr marL="668338" lvl="1" indent="-323850" algn="l" rtl="0">
              <a:lnSpc>
                <a:spcPct val="95000"/>
              </a:lnSpc>
              <a:buFont typeface="Wingdings" pitchFamily="2" charset="2"/>
              <a:buNone/>
            </a:pPr>
            <a:endParaRPr lang="pl" sz="1500" dirty="0"/>
          </a:p>
        </p:txBody>
      </p:sp>
    </p:spTree>
    <p:extLst>
      <p:ext uri="{BB962C8B-B14F-4D97-AF65-F5344CB8AC3E}">
        <p14:creationId xmlns:p14="http://schemas.microsoft.com/office/powerpoint/2010/main" val="276340705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3C0F5319-E0D6-49AB-BB34-8BB74FB611C6}" type="slidenum">
              <a:rPr/>
              <a:pPr/>
              <a:t>25</a:t>
            </a:fld>
            <a:endParaRPr lang="pl" altLang="en-US"/>
          </a:p>
        </p:txBody>
      </p:sp>
      <p:sp>
        <p:nvSpPr>
          <p:cNvPr id="3596290" name="Rectangle 2"/>
          <p:cNvSpPr>
            <a:spLocks noGrp="1" noChangeArrowheads="1"/>
          </p:cNvSpPr>
          <p:nvPr>
            <p:ph type="title"/>
          </p:nvPr>
        </p:nvSpPr>
        <p:spPr/>
        <p:txBody>
          <a:bodyPr/>
          <a:lstStyle/>
          <a:p>
            <a:pPr rtl="0"/>
            <a:r>
              <a:rPr lang="pl" b="0" i="0" u="none"/>
              <a:t>Fora dyskusyjne</a:t>
            </a:r>
          </a:p>
        </p:txBody>
      </p:sp>
      <p:sp>
        <p:nvSpPr>
          <p:cNvPr id="3596291" name="Rectangle 3"/>
          <p:cNvSpPr>
            <a:spLocks noGrp="1" noChangeArrowheads="1"/>
          </p:cNvSpPr>
          <p:nvPr>
            <p:ph type="body" idx="1"/>
          </p:nvPr>
        </p:nvSpPr>
        <p:spPr>
          <a:xfrm>
            <a:off x="914400" y="1524000"/>
            <a:ext cx="8001000" cy="4876800"/>
          </a:xfrm>
        </p:spPr>
        <p:txBody>
          <a:bodyPr>
            <a:normAutofit fontScale="85000" lnSpcReduction="10000"/>
          </a:bodyPr>
          <a:lstStyle/>
          <a:p>
            <a:pPr algn="l" rtl="0">
              <a:lnSpc>
                <a:spcPct val="95000"/>
              </a:lnSpc>
            </a:pPr>
            <a:r>
              <a:rPr lang="pl" sz="2200" b="0" i="0" u="none"/>
              <a:t>Obszar dyskusji gdzie każdy członek może napisać wiadomość, nie jest własnościa jednej osoby, często podzielony jest na wiele wątków rozmowy.</a:t>
            </a:r>
          </a:p>
          <a:p>
            <a:pPr algn="l" rtl="0">
              <a:lnSpc>
                <a:spcPct val="95000"/>
              </a:lnSpc>
            </a:pPr>
            <a:r>
              <a:rPr lang="pl" sz="2200" b="0" i="0" u="none"/>
              <a:t>Jeden z pierwszych typów narzędzi społecznościowych</a:t>
            </a:r>
          </a:p>
          <a:p>
            <a:pPr marL="592138" lvl="1" indent="-247650" algn="l" rtl="0">
              <a:lnSpc>
                <a:spcPct val="95000"/>
              </a:lnSpc>
            </a:pPr>
            <a:r>
              <a:rPr lang="pl" sz="2000" b="0" i="0" u="none"/>
              <a:t>Starsze grupy USENETOWE zastąpione przez bardziej „zorientowane sieciowo”</a:t>
            </a:r>
          </a:p>
          <a:p>
            <a:pPr algn="l" rtl="0">
              <a:lnSpc>
                <a:spcPct val="95000"/>
              </a:lnSpc>
            </a:pPr>
            <a:r>
              <a:rPr lang="pl" sz="2200" b="0" i="0" u="none"/>
              <a:t>Cechy:</a:t>
            </a:r>
          </a:p>
          <a:p>
            <a:pPr marL="592138" lvl="1" indent="-247650" algn="l" rtl="0">
              <a:lnSpc>
                <a:spcPct val="95000"/>
              </a:lnSpc>
            </a:pPr>
            <a:r>
              <a:rPr lang="pl" sz="2000" b="0" i="0" u="none"/>
              <a:t>Większość posiada zarejestrowanych użytkowników; niektóre pozwalają na anonimowy dostęp </a:t>
            </a:r>
          </a:p>
          <a:p>
            <a:pPr marL="592138" lvl="1" indent="-247650" algn="l" rtl="0">
              <a:lnSpc>
                <a:spcPct val="95000"/>
              </a:lnSpc>
            </a:pPr>
            <a:r>
              <a:rPr lang="pl" sz="2000" b="0" i="0" u="none"/>
              <a:t>Tylko autor może edytować własne wpisy (edycja nie jest wspólna)</a:t>
            </a:r>
          </a:p>
          <a:p>
            <a:pPr marL="592138" lvl="1" indent="-247650" algn="l" rtl="0">
              <a:lnSpc>
                <a:spcPct val="95000"/>
              </a:lnSpc>
            </a:pPr>
            <a:r>
              <a:rPr lang="pl" sz="2000" b="0" i="0" u="none"/>
              <a:t>Temat forum jest głównym poziomem z wieloma oddzielnymi wątkami rozmowy i możliwością dodawania wielu wpisów w każdym z wątków</a:t>
            </a:r>
          </a:p>
          <a:p>
            <a:pPr marL="592138" lvl="1" indent="-247650" algn="l" rtl="0">
              <a:lnSpc>
                <a:spcPct val="95000"/>
              </a:lnSpc>
            </a:pPr>
            <a:r>
              <a:rPr lang="pl" sz="2000" b="0" i="0" u="none"/>
              <a:t>Może byc moderowane, zarządzane lub mieć określoną grupę „przywódców” </a:t>
            </a:r>
          </a:p>
          <a:p>
            <a:pPr marL="592138" lvl="1" indent="-247650" algn="l" rtl="0">
              <a:lnSpc>
                <a:spcPct val="95000"/>
              </a:lnSpc>
            </a:pPr>
            <a:r>
              <a:rPr lang="pl" sz="2000" b="0" i="0" u="none"/>
              <a:t>dodatkowe funkcje: multimedia, sondaże, statystyki graficzne, profile użytkowników, edytory tekstu, kategorie/tagi, RSS/kanały internetowe, oceny forum/wątku/wpisu, powiadomienia o zmianach forum/wątku/użytkownika.</a:t>
            </a:r>
          </a:p>
        </p:txBody>
      </p:sp>
    </p:spTree>
    <p:extLst>
      <p:ext uri="{BB962C8B-B14F-4D97-AF65-F5344CB8AC3E}">
        <p14:creationId xmlns:p14="http://schemas.microsoft.com/office/powerpoint/2010/main" val="315936294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59BA88B8-CF3A-44E9-AAEB-5B1E861FED85}" type="slidenum">
              <a:rPr/>
              <a:pPr/>
              <a:t>26</a:t>
            </a:fld>
            <a:endParaRPr lang="pl" altLang="en-US"/>
          </a:p>
        </p:txBody>
      </p:sp>
      <p:sp>
        <p:nvSpPr>
          <p:cNvPr id="3598338" name="Rectangle 2"/>
          <p:cNvSpPr>
            <a:spLocks noGrp="1" noChangeArrowheads="1"/>
          </p:cNvSpPr>
          <p:nvPr>
            <p:ph type="title"/>
          </p:nvPr>
        </p:nvSpPr>
        <p:spPr/>
        <p:txBody>
          <a:bodyPr/>
          <a:lstStyle/>
          <a:p>
            <a:pPr rtl="0"/>
            <a:r>
              <a:rPr lang="pl" b="0" i="0" u="none"/>
              <a:t>Fora dyskusyjne - moderacja</a:t>
            </a:r>
          </a:p>
        </p:txBody>
      </p:sp>
      <p:sp>
        <p:nvSpPr>
          <p:cNvPr id="3598339" name="Rectangle 3"/>
          <p:cNvSpPr>
            <a:spLocks noGrp="1" noChangeArrowheads="1"/>
          </p:cNvSpPr>
          <p:nvPr>
            <p:ph type="body" idx="1"/>
          </p:nvPr>
        </p:nvSpPr>
        <p:spPr>
          <a:xfrm>
            <a:off x="914401" y="1524001"/>
            <a:ext cx="8077200" cy="5029200"/>
          </a:xfrm>
        </p:spPr>
        <p:txBody>
          <a:bodyPr>
            <a:normAutofit fontScale="92500" lnSpcReduction="20000"/>
          </a:bodyPr>
          <a:lstStyle/>
          <a:p>
            <a:pPr algn="l" rtl="0">
              <a:lnSpc>
                <a:spcPct val="95000"/>
              </a:lnSpc>
            </a:pPr>
            <a:r>
              <a:rPr lang="pl" sz="2000" b="0" i="0" u="none"/>
              <a:t>Wytyczne społeczności forum</a:t>
            </a:r>
          </a:p>
          <a:p>
            <a:pPr marL="592138" lvl="1" indent="-247650" algn="l" rtl="0">
              <a:lnSpc>
                <a:spcPct val="95000"/>
              </a:lnSpc>
            </a:pPr>
            <a:r>
              <a:rPr lang="pl" sz="1800" b="0" i="0" u="none"/>
              <a:t>Proces tworzenia wpisów – jak używać oprogramowania forum: pisanie, dodawanie plików, edycja wpisów, odpowiadanie, itp.  </a:t>
            </a:r>
          </a:p>
          <a:p>
            <a:pPr marL="592138" lvl="1" indent="-247650" algn="l" rtl="0">
              <a:lnSpc>
                <a:spcPct val="95000"/>
              </a:lnSpc>
            </a:pPr>
            <a:r>
              <a:rPr lang="pl" sz="1800" b="0" i="0" u="none"/>
              <a:t>Zasady społeczności – ścisłe zasady dla wszystkich członków forum/społeczności, zwykle wskazują czego użytkownicy nie powinni robić.</a:t>
            </a:r>
          </a:p>
          <a:p>
            <a:pPr marL="592138" lvl="1" indent="-247650" algn="l" rtl="0">
              <a:lnSpc>
                <a:spcPct val="95000"/>
              </a:lnSpc>
            </a:pPr>
            <a:r>
              <a:rPr lang="pl" sz="1800" b="0" i="0" u="none"/>
              <a:t>Etykieta społeczności – pomimo tego, że nie jest formalną zasadą, odpowiednia etykieta jest dobrą rzeczą</a:t>
            </a:r>
          </a:p>
          <a:p>
            <a:pPr marL="592138" lvl="1" indent="-247650" algn="l" rtl="0">
              <a:lnSpc>
                <a:spcPct val="95000"/>
              </a:lnSpc>
            </a:pPr>
            <a:r>
              <a:rPr lang="pl" sz="1800" b="0" i="0" u="none"/>
              <a:t>Proces moderacji – w jaki sposób moderatorzy mogą wykorzystywać narzędzia administracyjne forum</a:t>
            </a:r>
          </a:p>
          <a:p>
            <a:pPr marL="592138" lvl="1" indent="-247650" algn="l" rtl="0">
              <a:lnSpc>
                <a:spcPct val="95000"/>
              </a:lnSpc>
            </a:pPr>
            <a:r>
              <a:rPr lang="pl" sz="1800" b="0" i="0" u="none"/>
              <a:t>Wytyczne moderacji – jak rozwiązywać problemy takie jak nieodpowiednie lub zabronione wiadomości, nieodpowiednie formatowanie wpisów, dyskusje nie na temat, problemy/błędy nowych użytkowników, wiadomości promocyjne, w jaki sposób budować członkostwo/ruch, itp. </a:t>
            </a:r>
          </a:p>
          <a:p>
            <a:pPr algn="l" rtl="0">
              <a:lnSpc>
                <a:spcPct val="95000"/>
              </a:lnSpc>
            </a:pPr>
            <a:r>
              <a:rPr lang="pl" sz="2000" b="0" i="0" u="none"/>
              <a:t>Np.</a:t>
            </a:r>
          </a:p>
          <a:p>
            <a:pPr marL="592138" lvl="1" indent="-247650" algn="l" rtl="0">
              <a:lnSpc>
                <a:spcPct val="95000"/>
              </a:lnSpc>
            </a:pPr>
            <a:r>
              <a:rPr lang="pl" sz="1800" b="0" i="0" u="none"/>
              <a:t>Proces tworzenia wpisów - </a:t>
            </a:r>
            <a:r>
              <a:rPr lang="pl" sz="1100" b="0" i="0" u="none">
                <a:hlinkClick r:id="rId3"/>
              </a:rPr>
              <a:t>http://www.ibm.com/developerworks/forums/dw_help.jsp?cat=53</a:t>
            </a:r>
            <a:r>
              <a:rPr lang="pl" sz="1100" b="0" i="0" u="none"/>
              <a:t> </a:t>
            </a:r>
            <a:endParaRPr lang="pl" sz="1800" dirty="0"/>
          </a:p>
          <a:p>
            <a:pPr marL="592138" lvl="1" indent="-247650" algn="l" rtl="0">
              <a:lnSpc>
                <a:spcPct val="95000"/>
              </a:lnSpc>
            </a:pPr>
            <a:r>
              <a:rPr lang="pl" sz="1800" b="0" i="0" u="none"/>
              <a:t>Zasady/etykieta społeczności - </a:t>
            </a:r>
            <a:r>
              <a:rPr lang="pl" sz="1100" b="0" i="0" u="none">
                <a:hlinkClick r:id="rId4"/>
              </a:rPr>
              <a:t>http://www.ibm.com/developerworks/community/guidelines.html</a:t>
            </a:r>
            <a:r>
              <a:rPr lang="pl" sz="1100" b="0" i="0" u="none"/>
              <a:t> </a:t>
            </a:r>
          </a:p>
          <a:p>
            <a:pPr marL="592138" lvl="1" indent="-247650" algn="l" rtl="0">
              <a:lnSpc>
                <a:spcPct val="95000"/>
              </a:lnSpc>
            </a:pPr>
            <a:r>
              <a:rPr lang="pl" sz="1800" b="0" i="0" u="none"/>
              <a:t>Wytyczne/zasady moderacji – </a:t>
            </a:r>
            <a:r>
              <a:rPr lang="pl" sz="1800" b="0" i="0" u="none">
                <a:hlinkClick r:id="rId5"/>
              </a:rPr>
              <a:t>http://groups.ittoolbox.com/help/policies_help.asp</a:t>
            </a:r>
            <a:endParaRPr lang="pl" sz="1800" dirty="0"/>
          </a:p>
        </p:txBody>
      </p:sp>
    </p:spTree>
    <p:extLst>
      <p:ext uri="{BB962C8B-B14F-4D97-AF65-F5344CB8AC3E}">
        <p14:creationId xmlns:p14="http://schemas.microsoft.com/office/powerpoint/2010/main" val="175777501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C540A869-50EF-4347-B8D7-CBF60A108C06}" type="slidenum">
              <a:rPr/>
              <a:pPr/>
              <a:t>27</a:t>
            </a:fld>
            <a:endParaRPr lang="pl" altLang="en-US"/>
          </a:p>
        </p:txBody>
      </p:sp>
      <p:sp>
        <p:nvSpPr>
          <p:cNvPr id="3600386" name="Rectangle 2"/>
          <p:cNvSpPr>
            <a:spLocks noGrp="1" noChangeArrowheads="1"/>
          </p:cNvSpPr>
          <p:nvPr>
            <p:ph type="title"/>
          </p:nvPr>
        </p:nvSpPr>
        <p:spPr/>
        <p:txBody>
          <a:bodyPr/>
          <a:lstStyle/>
          <a:p>
            <a:pPr rtl="0"/>
            <a:r>
              <a:rPr lang="pl" b="0" i="0" u="none"/>
              <a:t>Strony wiki</a:t>
            </a:r>
          </a:p>
        </p:txBody>
      </p:sp>
      <p:sp>
        <p:nvSpPr>
          <p:cNvPr id="3600387" name="Rectangle 3"/>
          <p:cNvSpPr>
            <a:spLocks noGrp="1" noChangeArrowheads="1"/>
          </p:cNvSpPr>
          <p:nvPr>
            <p:ph type="body" idx="1"/>
          </p:nvPr>
        </p:nvSpPr>
        <p:spPr>
          <a:xfrm>
            <a:off x="762000" y="1444924"/>
            <a:ext cx="8381999" cy="5260676"/>
          </a:xfrm>
        </p:spPr>
        <p:txBody>
          <a:bodyPr>
            <a:noAutofit/>
          </a:bodyPr>
          <a:lstStyle/>
          <a:p>
            <a:pPr algn="l" rtl="0">
              <a:lnSpc>
                <a:spcPct val="95000"/>
              </a:lnSpc>
            </a:pPr>
            <a:r>
              <a:rPr lang="pl" sz="1600" b="0" i="0" u="none"/>
              <a:t>Pozwalają grupie użytkowników edytować udostępniony dokument</a:t>
            </a:r>
          </a:p>
          <a:p>
            <a:pPr marL="592138" lvl="1" indent="-247650" algn="l" rtl="0">
              <a:lnSpc>
                <a:spcPct val="95000"/>
              </a:lnSpc>
            </a:pPr>
            <a:r>
              <a:rPr lang="pl" sz="1400" b="0" i="0" u="none"/>
              <a:t>Repozytoria informacji indywidualnych, grupowych lub „uspołecznionych”</a:t>
            </a:r>
          </a:p>
          <a:p>
            <a:pPr marL="592138" lvl="1" indent="-247650" algn="l" rtl="0">
              <a:lnSpc>
                <a:spcPct val="95000"/>
              </a:lnSpc>
            </a:pPr>
            <a:r>
              <a:rPr lang="pl" sz="1400" b="0" i="0" u="none"/>
              <a:t>Struktura jest bliższa dokumentom: strony, sekcje i podsekcje, indeksy i tabele i spisy treści, łącza krzyżowe, indywidualni autorzy</a:t>
            </a:r>
          </a:p>
          <a:p>
            <a:pPr marL="592138" lvl="1" indent="-247650" algn="l" rtl="0">
              <a:lnSpc>
                <a:spcPct val="95000"/>
              </a:lnSpc>
            </a:pPr>
            <a:r>
              <a:rPr lang="pl" sz="1400" b="0" i="0" u="none"/>
              <a:t>Każdy uprawniony użytkownik z grupy może edytować każdą część dokumentu. Użytkownicy bez uprawnień mogą czytać ale nie edytować dokumenty. </a:t>
            </a:r>
          </a:p>
          <a:p>
            <a:pPr marL="592138" lvl="1" indent="-247650" algn="l" rtl="0">
              <a:lnSpc>
                <a:spcPct val="95000"/>
              </a:lnSpc>
            </a:pPr>
            <a:r>
              <a:rPr lang="pl" sz="1400" b="0" i="0" u="none"/>
              <a:t>Mogą pozwolić czytelnikom dodawać komentarze do każdej ze stron</a:t>
            </a:r>
          </a:p>
          <a:p>
            <a:pPr marL="592138" lvl="1" indent="-247650" algn="l" rtl="0">
              <a:lnSpc>
                <a:spcPct val="95000"/>
              </a:lnSpc>
            </a:pPr>
            <a:r>
              <a:rPr lang="pl" sz="1400" b="0" i="0" u="none"/>
              <a:t>Posiadają funkcje śledzenia zmian w dokumencie i statystyki</a:t>
            </a:r>
          </a:p>
          <a:p>
            <a:pPr marL="592138" lvl="1" indent="-247650" algn="l" rtl="0">
              <a:lnSpc>
                <a:spcPct val="95000"/>
              </a:lnSpc>
            </a:pPr>
            <a:r>
              <a:rPr lang="pl" sz="1400" b="0" i="0" u="none"/>
              <a:t>Autorzy/redaktorzy są zarejestrowanymi użytkownikami; czytelnicy mogą być anonimowi lub zarejestrowani (posiadają mechanizmy kontroli dostępu)</a:t>
            </a:r>
            <a:endParaRPr lang="pl" sz="1400" dirty="0"/>
          </a:p>
          <a:p>
            <a:pPr algn="l" rtl="0">
              <a:lnSpc>
                <a:spcPct val="95000"/>
              </a:lnSpc>
            </a:pPr>
            <a:r>
              <a:rPr lang="pl" sz="1600" b="0" i="0" u="none"/>
              <a:t>Niektóre sposoby wykorzystania:</a:t>
            </a:r>
          </a:p>
          <a:p>
            <a:pPr marL="592138" lvl="1" indent="-247650" algn="l" rtl="0">
              <a:lnSpc>
                <a:spcPct val="95000"/>
              </a:lnSpc>
            </a:pPr>
            <a:r>
              <a:rPr lang="pl" sz="1400" b="0" i="0" u="none"/>
              <a:t>Bazy wiedzy – składowisko wiedzy: słowniki, encyklopedie, listy FAQ</a:t>
            </a:r>
          </a:p>
          <a:p>
            <a:pPr marL="592138" lvl="1" indent="-247650" algn="l" rtl="0">
              <a:lnSpc>
                <a:spcPct val="95000"/>
              </a:lnSpc>
            </a:pPr>
            <a:r>
              <a:rPr lang="pl" sz="1400" b="0" i="0" u="none"/>
              <a:t>Obszary pracy zespołu/grupy – informacje o spotkaniach, wydarzeniach, treści, strukturze organizacji</a:t>
            </a:r>
          </a:p>
          <a:p>
            <a:pPr marL="592138" lvl="1" indent="-247650" algn="l" rtl="0">
              <a:lnSpc>
                <a:spcPct val="95000"/>
              </a:lnSpc>
            </a:pPr>
            <a:r>
              <a:rPr lang="pl" sz="1400" b="0" i="0" u="none"/>
              <a:t>Narzędzie do pracy z dokumentami – narzędzie tworzenia treści artykułu, ksiązki itp.</a:t>
            </a:r>
            <a:endParaRPr lang="pl" sz="1400" dirty="0"/>
          </a:p>
          <a:p>
            <a:pPr algn="l" rtl="0">
              <a:lnSpc>
                <a:spcPct val="95000"/>
              </a:lnSpc>
            </a:pPr>
            <a:r>
              <a:rPr lang="pl" sz="1600" b="0" i="0" u="none"/>
              <a:t>Ewoluuje w stronę agregatora podobnie jak Miejsce</a:t>
            </a:r>
          </a:p>
          <a:p>
            <a:pPr marL="592138" lvl="1" indent="-247650" algn="l" rtl="0">
              <a:lnSpc>
                <a:spcPct val="95000"/>
              </a:lnSpc>
            </a:pPr>
            <a:r>
              <a:rPr lang="pl" sz="1400" b="0" i="0" u="none"/>
              <a:t>Więcej funkcji: sondaże, tagowanie/etykietowanie, drzewa/foldery nawigacyjne, konwersja dokumentów PDF, syndykowanie za pomocą kanałów internetowych RSS.</a:t>
            </a:r>
          </a:p>
          <a:p>
            <a:pPr marL="592138" lvl="1" indent="-247650" algn="l" rtl="0">
              <a:lnSpc>
                <a:spcPct val="95000"/>
              </a:lnSpc>
            </a:pPr>
            <a:r>
              <a:rPr lang="pl" sz="1400" b="0" i="0" u="none"/>
              <a:t>Obserwowanie jak zmieniają się strony wiki: </a:t>
            </a:r>
            <a:r>
              <a:rPr lang="pl" sz="1400" b="0" i="0" u="none">
                <a:hlinkClick r:id="rId3"/>
              </a:rPr>
              <a:t>http://www.alphaworks.ibm.com/tech/historyflow</a:t>
            </a:r>
            <a:endParaRPr lang="pl" sz="1400" dirty="0"/>
          </a:p>
          <a:p>
            <a:pPr marL="592138" lvl="1" indent="-247650" algn="l" rtl="0">
              <a:lnSpc>
                <a:spcPct val="95000"/>
              </a:lnSpc>
            </a:pPr>
            <a:r>
              <a:rPr lang="pl" sz="1400" b="0" i="0" u="none"/>
              <a:t>Aplikacje wiki: łączą różne usługi sieciowe, okna aplikacji, „mashupy”, itp. w jeden dokument. Zazwyczaj jest to łatwe w użyciu narzędzie dla użytkowników posługujących się uproszczonym programowaniem. Np. </a:t>
            </a:r>
            <a:r>
              <a:rPr lang="pl" sz="1400" b="0" i="0" u="none">
                <a:hlinkClick r:id="rId4"/>
              </a:rPr>
              <a:t>www.jotspot.com</a:t>
            </a:r>
            <a:r>
              <a:rPr lang="pl" sz="1400" b="0" i="0" u="none"/>
              <a:t> </a:t>
            </a:r>
          </a:p>
        </p:txBody>
      </p:sp>
    </p:spTree>
    <p:extLst>
      <p:ext uri="{BB962C8B-B14F-4D97-AF65-F5344CB8AC3E}">
        <p14:creationId xmlns:p14="http://schemas.microsoft.com/office/powerpoint/2010/main" val="38357583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5304F5BD-B33B-40A8-B7B1-AAAC7DF41BFE}" type="slidenum">
              <a:rPr/>
              <a:pPr/>
              <a:t>28</a:t>
            </a:fld>
            <a:endParaRPr lang="pl" altLang="en-US"/>
          </a:p>
        </p:txBody>
      </p:sp>
      <p:sp>
        <p:nvSpPr>
          <p:cNvPr id="3602434" name="Rectangle 2"/>
          <p:cNvSpPr>
            <a:spLocks noGrp="1" noChangeArrowheads="1"/>
          </p:cNvSpPr>
          <p:nvPr>
            <p:ph type="title"/>
          </p:nvPr>
        </p:nvSpPr>
        <p:spPr/>
        <p:txBody>
          <a:bodyPr/>
          <a:lstStyle/>
          <a:p>
            <a:pPr rtl="0"/>
            <a:r>
              <a:rPr lang="pl" b="0" i="0" u="none"/>
              <a:t>Strony wiki - moderacja</a:t>
            </a:r>
          </a:p>
        </p:txBody>
      </p:sp>
      <p:sp>
        <p:nvSpPr>
          <p:cNvPr id="3602435" name="Rectangle 3"/>
          <p:cNvSpPr>
            <a:spLocks noGrp="1" noChangeArrowheads="1"/>
          </p:cNvSpPr>
          <p:nvPr>
            <p:ph type="body" idx="1"/>
          </p:nvPr>
        </p:nvSpPr>
        <p:spPr>
          <a:xfrm>
            <a:off x="914401" y="1524000"/>
            <a:ext cx="8153400" cy="5224462"/>
          </a:xfrm>
        </p:spPr>
        <p:txBody>
          <a:bodyPr>
            <a:normAutofit fontScale="92500" lnSpcReduction="10000"/>
          </a:bodyPr>
          <a:lstStyle/>
          <a:p>
            <a:pPr algn="l" rtl="0">
              <a:lnSpc>
                <a:spcPct val="95000"/>
              </a:lnSpc>
            </a:pPr>
            <a:r>
              <a:rPr lang="pl" sz="2000" b="0" i="0" u="none"/>
              <a:t>Planowanie dokumentu/struktury:</a:t>
            </a:r>
          </a:p>
          <a:p>
            <a:pPr marL="592138" lvl="1" indent="-247650" algn="l" rtl="0">
              <a:lnSpc>
                <a:spcPct val="95000"/>
              </a:lnSpc>
            </a:pPr>
            <a:r>
              <a:rPr lang="pl" sz="1800" b="0" i="0" u="none"/>
              <a:t>Stwórz szkic podstawowego indeksu lub spisu treści. Utrzymuj sekcje dotyczące wytycznych strony, procesu tworzenia propozycji i wprowadzania zmian, informacji o użytkowniku</a:t>
            </a:r>
          </a:p>
          <a:p>
            <a:pPr marL="592138" lvl="1" indent="-247650" algn="l" rtl="0">
              <a:lnSpc>
                <a:spcPct val="95000"/>
              </a:lnSpc>
            </a:pPr>
            <a:r>
              <a:rPr lang="pl" sz="1800" b="0" i="0" u="none"/>
              <a:t>Utwórz odrębne podpoziomy dla każdej sekcji i umieść w nich tekst opisu</a:t>
            </a:r>
          </a:p>
          <a:p>
            <a:pPr marL="592138" lvl="1" indent="-247650" algn="l" rtl="0">
              <a:lnSpc>
                <a:spcPct val="95000"/>
              </a:lnSpc>
            </a:pPr>
            <a:r>
              <a:rPr lang="pl" sz="1800" b="0" i="0" u="none"/>
              <a:t>Utwórz jeden lub dwa paragrafy skrótu na najwyższym poziomie aby go opisać. Staraj się aby był on zwięzly ale objaśniający. </a:t>
            </a:r>
          </a:p>
          <a:p>
            <a:pPr marL="592138" lvl="1" indent="-247650" algn="l" rtl="0">
              <a:lnSpc>
                <a:spcPct val="95000"/>
              </a:lnSpc>
            </a:pPr>
            <a:r>
              <a:rPr lang="pl" sz="1800" b="0" i="0" u="none"/>
              <a:t>Jeżeli strona jest związana z projektem utrzymuj oddzielne, aktualizowane podsumowania: wydarzenia, sukcesy/kamienie milowe, cele.</a:t>
            </a:r>
          </a:p>
          <a:p>
            <a:pPr marL="592138" lvl="1" indent="-247650" algn="l" rtl="0">
              <a:lnSpc>
                <a:spcPct val="95000"/>
              </a:lnSpc>
            </a:pPr>
            <a:r>
              <a:rPr lang="pl" sz="1800" b="0" i="0" u="none"/>
              <a:t>Obierz/wybierz bibliotekarza dokumentów strony wiki</a:t>
            </a:r>
          </a:p>
          <a:p>
            <a:pPr marL="592138" lvl="1" indent="-247650" algn="l" rtl="0">
              <a:lnSpc>
                <a:spcPct val="95000"/>
              </a:lnSpc>
            </a:pPr>
            <a:endParaRPr lang="pl" sz="1800" dirty="0"/>
          </a:p>
          <a:p>
            <a:pPr algn="l" rtl="0">
              <a:lnSpc>
                <a:spcPct val="95000"/>
              </a:lnSpc>
            </a:pPr>
            <a:r>
              <a:rPr lang="pl" sz="2000" b="0" i="0" u="none"/>
              <a:t>Różne modele moderacji:</a:t>
            </a:r>
          </a:p>
          <a:p>
            <a:pPr marL="592138" lvl="1" indent="-247650" algn="l" rtl="0">
              <a:lnSpc>
                <a:spcPct val="95000"/>
              </a:lnSpc>
            </a:pPr>
            <a:r>
              <a:rPr lang="pl" sz="1800" b="0" i="0" u="none"/>
              <a:t>Pojedynczy właściciel lub jedna grupa posiada prawa do zmian, pozostali mogą komentować.</a:t>
            </a:r>
          </a:p>
          <a:p>
            <a:pPr marL="927100" lvl="2" indent="-255588" algn="l" rtl="0">
              <a:lnSpc>
                <a:spcPct val="95000"/>
              </a:lnSpc>
            </a:pPr>
            <a:r>
              <a:rPr lang="pl" sz="800" b="0" i="0" u="none"/>
              <a:t>Emerging Technologies Toolkit - </a:t>
            </a:r>
            <a:r>
              <a:rPr lang="pl" sz="800" b="0" i="0" u="none">
                <a:hlinkClick r:id="rId3"/>
              </a:rPr>
              <a:t>http://www.ibm.com/developerworks/wikis/display/ettk</a:t>
            </a:r>
            <a:r>
              <a:rPr lang="pl" sz="800" b="0" i="0" u="none"/>
              <a:t> </a:t>
            </a:r>
          </a:p>
          <a:p>
            <a:pPr marL="927100" lvl="2" indent="-255588" algn="l" rtl="0">
              <a:lnSpc>
                <a:spcPct val="95000"/>
              </a:lnSpc>
            </a:pPr>
            <a:r>
              <a:rPr lang="pl" sz="800" b="0" i="0" u="none"/>
              <a:t>Strona wiki Bobby Woolf’a - </a:t>
            </a:r>
            <a:r>
              <a:rPr lang="pl" sz="800" b="0" i="0" u="none">
                <a:hlinkClick r:id="rId4"/>
              </a:rPr>
              <a:t>http://www.ibm.com/developerworks/wikis/display/woolf</a:t>
            </a:r>
            <a:r>
              <a:rPr lang="pl" sz="800" b="0" i="0" u="none"/>
              <a:t> </a:t>
            </a:r>
          </a:p>
          <a:p>
            <a:pPr marL="592138" lvl="1" indent="-247650" algn="l" rtl="0">
              <a:lnSpc>
                <a:spcPct val="95000"/>
              </a:lnSpc>
            </a:pPr>
            <a:r>
              <a:rPr lang="pl" sz="1800" b="0" i="0" u="none"/>
              <a:t>Dostęp uspołeczniony np. model wikipwedii:</a:t>
            </a:r>
          </a:p>
          <a:p>
            <a:pPr marL="927100" lvl="2" indent="-255588" algn="l" rtl="0">
              <a:lnSpc>
                <a:spcPct val="95000"/>
              </a:lnSpc>
            </a:pPr>
            <a:r>
              <a:rPr lang="pl" sz="800" b="0" i="0" u="none">
                <a:hlinkClick r:id="rId5"/>
              </a:rPr>
              <a:t>http://en.wikipedia.org/wiki/Wikipedia:Policies_and_guidelines</a:t>
            </a:r>
            <a:r>
              <a:rPr lang="pl" sz="800" b="0" i="0" u="none"/>
              <a:t> </a:t>
            </a:r>
          </a:p>
          <a:p>
            <a:pPr marL="927100" lvl="2" indent="-255588" algn="l" rtl="0">
              <a:lnSpc>
                <a:spcPct val="95000"/>
              </a:lnSpc>
            </a:pPr>
            <a:r>
              <a:rPr lang="pl" sz="800" b="0" i="0" u="none">
                <a:hlinkClick r:id="rId6"/>
              </a:rPr>
              <a:t>http://en.wikipedia.org/wiki/Wikipedia:List_of_policies</a:t>
            </a:r>
            <a:r>
              <a:rPr lang="pl" sz="800" b="0" i="0" u="none"/>
              <a:t> </a:t>
            </a:r>
          </a:p>
          <a:p>
            <a:pPr marL="927100" lvl="2" indent="-255588" algn="l" rtl="0">
              <a:lnSpc>
                <a:spcPct val="95000"/>
              </a:lnSpc>
            </a:pPr>
            <a:r>
              <a:rPr lang="pl" sz="800" b="0" i="0" u="none">
                <a:hlinkClick r:id="rId7"/>
              </a:rPr>
              <a:t>http://en.wikipedia.org/wiki/Wikipedia:Arbitration_policy</a:t>
            </a:r>
            <a:r>
              <a:rPr lang="pl" sz="800" b="0" i="0" u="none"/>
              <a:t> </a:t>
            </a:r>
          </a:p>
        </p:txBody>
      </p:sp>
    </p:spTree>
    <p:extLst>
      <p:ext uri="{BB962C8B-B14F-4D97-AF65-F5344CB8AC3E}">
        <p14:creationId xmlns:p14="http://schemas.microsoft.com/office/powerpoint/2010/main" val="165506576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23851EA7-474E-4E3B-814D-86EB140E5B53}" type="slidenum">
              <a:rPr/>
              <a:pPr/>
              <a:t>29</a:t>
            </a:fld>
            <a:endParaRPr lang="pl" altLang="en-US"/>
          </a:p>
        </p:txBody>
      </p:sp>
      <p:sp>
        <p:nvSpPr>
          <p:cNvPr id="3546114" name="Rectangle 2"/>
          <p:cNvSpPr>
            <a:spLocks noGrp="1" noChangeArrowheads="1"/>
          </p:cNvSpPr>
          <p:nvPr>
            <p:ph type="title"/>
          </p:nvPr>
        </p:nvSpPr>
        <p:spPr/>
        <p:txBody>
          <a:bodyPr/>
          <a:lstStyle/>
          <a:p>
            <a:pPr rtl="0"/>
            <a:r>
              <a:rPr lang="pl" b="0" i="0" u="none"/>
              <a:t>Czat: Pokoje czatu i komunikatory internetowe</a:t>
            </a:r>
          </a:p>
        </p:txBody>
      </p:sp>
      <p:sp>
        <p:nvSpPr>
          <p:cNvPr id="3546115" name="Rectangle 3"/>
          <p:cNvSpPr>
            <a:spLocks noGrp="1" noChangeArrowheads="1"/>
          </p:cNvSpPr>
          <p:nvPr>
            <p:ph type="body" idx="1"/>
          </p:nvPr>
        </p:nvSpPr>
        <p:spPr>
          <a:xfrm>
            <a:off x="914401" y="1524000"/>
            <a:ext cx="8001000" cy="5181600"/>
          </a:xfrm>
        </p:spPr>
        <p:txBody>
          <a:bodyPr>
            <a:normAutofit fontScale="92500" lnSpcReduction="10000"/>
          </a:bodyPr>
          <a:lstStyle/>
          <a:p>
            <a:pPr algn="l" rtl="0">
              <a:lnSpc>
                <a:spcPct val="95000"/>
              </a:lnSpc>
            </a:pPr>
            <a:r>
              <a:rPr lang="pl" sz="2000" b="0" i="0" u="none"/>
              <a:t>Czat jest terminem powszechnie odnoszącym się do dwóch typów:</a:t>
            </a:r>
          </a:p>
          <a:p>
            <a:pPr marL="592138" lvl="1" indent="-247650" algn="l" rtl="0">
              <a:lnSpc>
                <a:spcPct val="95000"/>
              </a:lnSpc>
            </a:pPr>
            <a:r>
              <a:rPr lang="pl" sz="1800" b="0" i="0" u="none"/>
              <a:t>Pokoje czatu – wspólny obszar gdzie ludzie mogą prowadzić dyskusje synchroniczne lub na żywo z innymi osobami będącymi „w pokoju”</a:t>
            </a:r>
          </a:p>
          <a:p>
            <a:pPr marL="592138" lvl="1" indent="-247650" algn="l" rtl="0">
              <a:lnSpc>
                <a:spcPct val="95000"/>
              </a:lnSpc>
            </a:pPr>
            <a:r>
              <a:rPr lang="pl" sz="1800" b="0" i="0" u="none"/>
              <a:t>Komunikatory internetowe (IM) - inne zwierzę niż pokoj czatu ponieważ dyskusja jest rozpoczynana w sposób spontaniczny/przejściowy przez jednego uczestnika zapraszającego pozostałych i trwa wyłącznie do zakończenia rozmowy. W przypadku, gdy rozmowy odbywają się regularnie stają się podobne do pokoju czatu</a:t>
            </a:r>
            <a:endParaRPr lang="pl" sz="1800" dirty="0"/>
          </a:p>
          <a:p>
            <a:pPr algn="l" rtl="0">
              <a:lnSpc>
                <a:spcPct val="95000"/>
              </a:lnSpc>
            </a:pPr>
            <a:r>
              <a:rPr lang="pl" sz="2000" b="0" i="0" u="none"/>
              <a:t>W środowisku biznesowym zapisy sesji czatu są istotne</a:t>
            </a:r>
          </a:p>
          <a:p>
            <a:pPr algn="l" rtl="0">
              <a:lnSpc>
                <a:spcPct val="95000"/>
              </a:lnSpc>
            </a:pPr>
            <a:r>
              <a:rPr lang="pl" sz="2000" b="0" i="0" u="none"/>
              <a:t>Sposoby wykorzystania:</a:t>
            </a:r>
          </a:p>
          <a:p>
            <a:pPr marL="592138" lvl="1" indent="-247650" algn="l" rtl="0">
              <a:lnSpc>
                <a:spcPct val="95000"/>
              </a:lnSpc>
            </a:pPr>
            <a:r>
              <a:rPr lang="pl" sz="1800" b="0" i="0" u="none"/>
              <a:t>dodatek do innych usług takich jak Webcasty, podcasty, wywiady itp., sesje pytań i odpowiedzi</a:t>
            </a:r>
          </a:p>
          <a:p>
            <a:pPr marL="592138" lvl="1" indent="-247650" algn="l" rtl="0">
              <a:lnSpc>
                <a:spcPct val="95000"/>
              </a:lnSpc>
            </a:pPr>
            <a:r>
              <a:rPr lang="pl" sz="1800" b="0" i="0" u="none"/>
              <a:t>Oddzwanianie internetowe - zespoły wsparcia produktu/usługi, np.czat na żywo z osobą wsparcia lub sprzedawcą</a:t>
            </a:r>
          </a:p>
          <a:p>
            <a:pPr marL="592138" lvl="1" indent="-247650" algn="l" rtl="0">
              <a:lnSpc>
                <a:spcPct val="95000"/>
              </a:lnSpc>
            </a:pPr>
            <a:r>
              <a:rPr lang="pl" sz="1800" b="0" i="0" u="none"/>
              <a:t>Wykorzystanie internetowe: komunikacja zespołów wykorzystujących IM w miejsce wiadomości email, pozwalająca na szybką wymianę obrazów itp.</a:t>
            </a:r>
          </a:p>
          <a:p>
            <a:pPr marL="592138" lvl="1" indent="-247650" algn="l" rtl="0">
              <a:lnSpc>
                <a:spcPct val="95000"/>
              </a:lnSpc>
            </a:pPr>
            <a:endParaRPr lang="pl" sz="1800" dirty="0"/>
          </a:p>
        </p:txBody>
      </p:sp>
    </p:spTree>
    <p:extLst>
      <p:ext uri="{BB962C8B-B14F-4D97-AF65-F5344CB8AC3E}">
        <p14:creationId xmlns:p14="http://schemas.microsoft.com/office/powerpoint/2010/main" val="179572502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BEB4D3B8-C818-4E64-B027-C0E96BF55E6C}" type="slidenum">
              <a:rPr/>
              <a:pPr/>
              <a:t>3</a:t>
            </a:fld>
            <a:endParaRPr lang="pl" altLang="en-US"/>
          </a:p>
        </p:txBody>
      </p:sp>
      <p:sp>
        <p:nvSpPr>
          <p:cNvPr id="3499010" name="Rectangle 2"/>
          <p:cNvSpPr>
            <a:spLocks noGrp="1" noChangeArrowheads="1"/>
          </p:cNvSpPr>
          <p:nvPr>
            <p:ph type="title"/>
          </p:nvPr>
        </p:nvSpPr>
        <p:spPr>
          <a:xfrm>
            <a:off x="899592" y="457200"/>
            <a:ext cx="8064896" cy="960438"/>
          </a:xfrm>
        </p:spPr>
        <p:txBody>
          <a:bodyPr/>
          <a:lstStyle/>
          <a:p>
            <a:pPr rtl="0"/>
            <a:r>
              <a:rPr lang="pl" b="0" i="0" u="none"/>
              <a:t>Rola społeczności w biznesie</a:t>
            </a:r>
          </a:p>
        </p:txBody>
      </p:sp>
      <p:sp>
        <p:nvSpPr>
          <p:cNvPr id="3499011" name="Rectangle 3"/>
          <p:cNvSpPr>
            <a:spLocks noGrp="1" noChangeArrowheads="1"/>
          </p:cNvSpPr>
          <p:nvPr>
            <p:ph type="body" idx="1"/>
          </p:nvPr>
        </p:nvSpPr>
        <p:spPr>
          <a:xfrm>
            <a:off x="914400" y="1600200"/>
            <a:ext cx="8077200" cy="5106988"/>
          </a:xfrm>
        </p:spPr>
        <p:txBody>
          <a:bodyPr>
            <a:normAutofit fontScale="92500"/>
          </a:bodyPr>
          <a:lstStyle/>
          <a:p>
            <a:pPr algn="l" rtl="0">
              <a:lnSpc>
                <a:spcPct val="95000"/>
              </a:lnSpc>
            </a:pPr>
            <a:r>
              <a:rPr lang="pl" sz="2200" b="0" i="0" u="none" dirty="0"/>
              <a:t>Trendem w rozwoju sieci Web jest zwiększanie społecznego udziału ludzi w tworzeniu stron internetowych oraz społecznego używania wiedzy, danych i aplikacji. </a:t>
            </a:r>
            <a:r>
              <a:rPr lang="pl" sz="2200" dirty="0"/>
              <a:t/>
            </a:r>
            <a:br>
              <a:rPr lang="pl" sz="2200" dirty="0"/>
            </a:br>
            <a:endParaRPr lang="pl" sz="2200" dirty="0"/>
          </a:p>
          <a:p>
            <a:pPr algn="l" rtl="0">
              <a:lnSpc>
                <a:spcPct val="95000"/>
              </a:lnSpc>
            </a:pPr>
            <a:r>
              <a:rPr lang="pl" sz="2200" b="0" i="0" u="none" dirty="0"/>
              <a:t>Web 2.0, jak jest nazywana sieć, jest </a:t>
            </a:r>
            <a:r>
              <a:rPr lang="pl" sz="2200" b="0" i="0" u="none" dirty="0" smtClean="0"/>
              <a:t/>
            </a:r>
            <a:br>
              <a:rPr lang="pl" sz="2200" b="0" i="0" u="none" dirty="0" smtClean="0"/>
            </a:br>
            <a:r>
              <a:rPr lang="pl" sz="2200" b="0" i="0" u="sng" dirty="0" smtClean="0"/>
              <a:t>modelem </a:t>
            </a:r>
            <a:r>
              <a:rPr lang="pl" sz="2200" b="0" i="0" u="sng" dirty="0"/>
              <a:t>„uczestnictwa”</a:t>
            </a:r>
            <a:r>
              <a:rPr lang="pl" sz="2200" b="0" i="0" u="none" dirty="0"/>
              <a:t>, natomiast to, z czym mieliśmy do czynienia wcześniej, nazywane jest teraz Web 1.0 i jest </a:t>
            </a:r>
            <a:r>
              <a:rPr lang="pl" sz="2200" b="0" i="0" u="sng" dirty="0"/>
              <a:t>modelem „publikowania”</a:t>
            </a:r>
            <a:r>
              <a:rPr lang="pl" sz="2200" b="0" i="0" u="none" dirty="0"/>
              <a:t> </a:t>
            </a:r>
            <a:endParaRPr lang="pl" sz="2200" b="0" i="0" u="none" dirty="0" smtClean="0"/>
          </a:p>
          <a:p>
            <a:pPr marL="0" indent="0" algn="l" rtl="0">
              <a:lnSpc>
                <a:spcPct val="95000"/>
              </a:lnSpc>
              <a:buNone/>
            </a:pPr>
            <a:endParaRPr lang="pl" sz="2200" dirty="0" smtClean="0"/>
          </a:p>
          <a:p>
            <a:pPr algn="l" rtl="0">
              <a:lnSpc>
                <a:spcPct val="95000"/>
              </a:lnSpc>
            </a:pPr>
            <a:r>
              <a:rPr lang="pl" sz="2200" b="0" i="0" u="none" dirty="0" smtClean="0"/>
              <a:t>Organizacje </a:t>
            </a:r>
            <a:r>
              <a:rPr lang="pl" sz="2200" b="0" i="0" u="none" dirty="0"/>
              <a:t>przyzwyczaiły się do modelu „publikowania” z Web 1.0</a:t>
            </a:r>
          </a:p>
          <a:p>
            <a:pPr marL="927100" lvl="2" indent="-255588" algn="l" rtl="0">
              <a:lnSpc>
                <a:spcPct val="95000"/>
              </a:lnSpc>
            </a:pPr>
            <a:r>
              <a:rPr lang="pl" sz="1800" b="0" i="0" u="none" dirty="0"/>
              <a:t>Spróbuj znaleźć przykład średniej lub dużej firmy nie posiadającej dziś strony internetowej; i zapytaj dlaczego</a:t>
            </a:r>
          </a:p>
          <a:p>
            <a:pPr algn="l" rtl="0">
              <a:lnSpc>
                <a:spcPct val="95000"/>
              </a:lnSpc>
            </a:pPr>
            <a:r>
              <a:rPr lang="pl" sz="2400" b="0" i="0" u="none" dirty="0"/>
              <a:t>Wielu próbuje zwiększyć uczestnictwo użytkowników w ich stronach z różnych powodów biznesowych i własnie tu wkracza Web 2.0</a:t>
            </a:r>
          </a:p>
          <a:p>
            <a:pPr algn="l" rtl="0">
              <a:lnSpc>
                <a:spcPct val="95000"/>
              </a:lnSpc>
            </a:pPr>
            <a:endParaRPr lang="pl" sz="2200" dirty="0"/>
          </a:p>
        </p:txBody>
      </p:sp>
    </p:spTree>
    <p:extLst>
      <p:ext uri="{BB962C8B-B14F-4D97-AF65-F5344CB8AC3E}">
        <p14:creationId xmlns:p14="http://schemas.microsoft.com/office/powerpoint/2010/main" val="214111045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44E2BE9F-4E50-4938-99CF-02E56EE4E02A}" type="slidenum">
              <a:rPr/>
              <a:pPr/>
              <a:t>30</a:t>
            </a:fld>
            <a:endParaRPr lang="pl" altLang="en-US"/>
          </a:p>
        </p:txBody>
      </p:sp>
      <p:sp>
        <p:nvSpPr>
          <p:cNvPr id="3548162" name="Rectangle 2"/>
          <p:cNvSpPr>
            <a:spLocks noGrp="1" noChangeArrowheads="1"/>
          </p:cNvSpPr>
          <p:nvPr>
            <p:ph type="title"/>
          </p:nvPr>
        </p:nvSpPr>
        <p:spPr/>
        <p:txBody>
          <a:bodyPr/>
          <a:lstStyle/>
          <a:p>
            <a:pPr rtl="0"/>
            <a:r>
              <a:rPr lang="pl" b="0" i="0" u="none"/>
              <a:t>Podcasty, videocasty, webcasty</a:t>
            </a:r>
          </a:p>
        </p:txBody>
      </p:sp>
      <p:sp>
        <p:nvSpPr>
          <p:cNvPr id="3548163" name="Rectangle 3"/>
          <p:cNvSpPr>
            <a:spLocks noGrp="1" noChangeArrowheads="1"/>
          </p:cNvSpPr>
          <p:nvPr>
            <p:ph type="body" idx="1"/>
          </p:nvPr>
        </p:nvSpPr>
        <p:spPr>
          <a:xfrm>
            <a:off x="914401" y="1524000"/>
            <a:ext cx="8077200" cy="4653582"/>
          </a:xfrm>
          <a:noFill/>
          <a:ln/>
        </p:spPr>
        <p:txBody>
          <a:bodyPr wrap="square">
            <a:spAutoFit/>
          </a:bodyPr>
          <a:lstStyle/>
          <a:p>
            <a:pPr algn="l" rtl="0">
              <a:lnSpc>
                <a:spcPct val="95000"/>
              </a:lnSpc>
            </a:pPr>
            <a:r>
              <a:rPr lang="pl" sz="1600" b="0" i="0" u="none" dirty="0"/>
              <a:t>Są to sposoby pozwalające użytkownikom na publikowanie ich treści audio, video lub multimedialnych na stronach aby syndykować lub dzielić je z innymi. </a:t>
            </a:r>
          </a:p>
          <a:p>
            <a:pPr marL="592138" lvl="1" indent="-247650" algn="l" rtl="0">
              <a:lnSpc>
                <a:spcPct val="95000"/>
              </a:lnSpc>
            </a:pPr>
            <a:r>
              <a:rPr lang="pl" sz="1400" b="0" i="0" u="none" dirty="0"/>
              <a:t>Podcasty – (właściwie audiocasty) pochodzą od iPoda firmy Apple, który zapoczątkował dzielenie muzyki i dźwięku</a:t>
            </a:r>
          </a:p>
          <a:p>
            <a:pPr marL="592138" lvl="1" indent="-247650" algn="l" rtl="0">
              <a:lnSpc>
                <a:spcPct val="95000"/>
              </a:lnSpc>
            </a:pPr>
            <a:r>
              <a:rPr lang="pl" sz="1400" b="0" i="0" u="none" dirty="0"/>
              <a:t>Videocasty – wiąża się z publikowaniem i dzieleniem wideo</a:t>
            </a:r>
          </a:p>
          <a:p>
            <a:pPr marL="592138" lvl="1" indent="-247650" algn="l" rtl="0">
              <a:lnSpc>
                <a:spcPct val="95000"/>
              </a:lnSpc>
            </a:pPr>
            <a:r>
              <a:rPr lang="pl" sz="1400" b="0" i="0" u="none" dirty="0"/>
              <a:t>Screencasty – wiążą się z dzieleniem pulpitu komputera, prezentacji lub aplikacji z wieloma oglądającymi osobami (powiązane z </a:t>
            </a:r>
            <a:r>
              <a:rPr lang="pl" sz="1400" b="0" i="1" u="none" dirty="0"/>
              <a:t>społecznym przeglądaniem</a:t>
            </a:r>
            <a:r>
              <a:rPr lang="pl" sz="1400" b="0" i="0" u="none" dirty="0"/>
              <a:t> jednak tylko jedna osoba posiada kontrolę); np. WebEx, Microsoft NetMeeting, lub Lotus Sametime Meetingroom</a:t>
            </a:r>
            <a:endParaRPr lang="pl" sz="1400" dirty="0"/>
          </a:p>
          <a:p>
            <a:pPr marL="592138" lvl="1" indent="-247650" algn="l" rtl="0">
              <a:lnSpc>
                <a:spcPct val="95000"/>
              </a:lnSpc>
            </a:pPr>
            <a:r>
              <a:rPr lang="pl" sz="1400" b="0" i="0" u="none" dirty="0"/>
              <a:t>Webcasty – mogą być wszystkim z wyżej wymienionych</a:t>
            </a:r>
            <a:endParaRPr lang="pl" sz="1400" dirty="0"/>
          </a:p>
          <a:p>
            <a:pPr algn="l" rtl="0">
              <a:lnSpc>
                <a:spcPct val="95000"/>
              </a:lnSpc>
            </a:pPr>
            <a:r>
              <a:rPr lang="pl" sz="1600" b="0" i="0" u="none" dirty="0"/>
              <a:t>Zwykle jedna osoba prowadząca dzieląca informacje z wieloma odbiorcami</a:t>
            </a:r>
          </a:p>
          <a:p>
            <a:pPr marL="592138" lvl="1" indent="-247650" algn="l" rtl="0">
              <a:lnSpc>
                <a:spcPct val="95000"/>
              </a:lnSpc>
            </a:pPr>
            <a:r>
              <a:rPr lang="pl" sz="1400" b="0" i="0" u="none" dirty="0"/>
              <a:t>Mogą stosować model publikowania z wcześniej nagranymi i wyprodukowanymi podcastami i videocastami. Mogą być tworzone za pomocą rozwiązań o niskim koszcie lub wysokiej klasy systemów produkcyjnych. </a:t>
            </a:r>
          </a:p>
          <a:p>
            <a:pPr marL="592138" lvl="1" indent="-247650" algn="l" rtl="0">
              <a:lnSpc>
                <a:spcPct val="95000"/>
              </a:lnSpc>
            </a:pPr>
            <a:r>
              <a:rPr lang="pl" sz="1400" b="0" i="0" u="none" dirty="0"/>
              <a:t>W webcastach na żywo, jedna osoba zachowuje kontrolę tego co jest widoczne; może tymczasowo przekazać kontrolę innym użytkownikom/obiorcom</a:t>
            </a:r>
          </a:p>
          <a:p>
            <a:pPr marL="592138" lvl="1" indent="-247650" algn="l" rtl="0">
              <a:lnSpc>
                <a:spcPct val="95000"/>
              </a:lnSpc>
            </a:pPr>
            <a:r>
              <a:rPr lang="pl" sz="1400" b="0" i="0" u="none" dirty="0"/>
              <a:t>Odbiorcy zwykle komunikują się poprzez </a:t>
            </a:r>
            <a:r>
              <a:rPr lang="pl" sz="1400" b="0" i="1" u="none" dirty="0"/>
              <a:t>kanał zwrotny</a:t>
            </a:r>
            <a:r>
              <a:rPr lang="pl" sz="1400" b="0" i="0" u="none" dirty="0"/>
              <a:t> taki jak pokój czatu lub komunikatory internetowe (będący czasami częścią tej samej aplikacji webcastowej) </a:t>
            </a:r>
          </a:p>
        </p:txBody>
      </p:sp>
    </p:spTree>
    <p:extLst>
      <p:ext uri="{BB962C8B-B14F-4D97-AF65-F5344CB8AC3E}">
        <p14:creationId xmlns:p14="http://schemas.microsoft.com/office/powerpoint/2010/main" val="50657397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6F9E7A21-4EE2-4402-BA34-B8A6F6C6C7F9}" type="slidenum">
              <a:rPr/>
              <a:pPr/>
              <a:t>31</a:t>
            </a:fld>
            <a:endParaRPr lang="pl" altLang="en-US"/>
          </a:p>
        </p:txBody>
      </p:sp>
      <p:sp>
        <p:nvSpPr>
          <p:cNvPr id="3552258" name="Rectangle 2"/>
          <p:cNvSpPr>
            <a:spLocks noGrp="1" noChangeArrowheads="1"/>
          </p:cNvSpPr>
          <p:nvPr>
            <p:ph type="title"/>
          </p:nvPr>
        </p:nvSpPr>
        <p:spPr/>
        <p:txBody>
          <a:bodyPr/>
          <a:lstStyle/>
          <a:p>
            <a:pPr rtl="0"/>
            <a:r>
              <a:rPr lang="pl" b="0" i="0" u="none" dirty="0" smtClean="0"/>
              <a:t>„Tagowanie społeczne</a:t>
            </a:r>
            <a:r>
              <a:rPr lang="pl" b="0" i="0" u="none" dirty="0"/>
              <a:t>”</a:t>
            </a:r>
          </a:p>
        </p:txBody>
      </p:sp>
      <p:sp>
        <p:nvSpPr>
          <p:cNvPr id="3552259" name="Rectangle 3"/>
          <p:cNvSpPr>
            <a:spLocks noGrp="1" noChangeArrowheads="1"/>
          </p:cNvSpPr>
          <p:nvPr>
            <p:ph type="body" idx="1"/>
          </p:nvPr>
        </p:nvSpPr>
        <p:spPr>
          <a:xfrm>
            <a:off x="914400" y="1524000"/>
            <a:ext cx="8001000" cy="4876800"/>
          </a:xfrm>
        </p:spPr>
        <p:txBody>
          <a:bodyPr>
            <a:normAutofit fontScale="92500" lnSpcReduction="20000"/>
          </a:bodyPr>
          <a:lstStyle/>
          <a:p>
            <a:pPr algn="l" rtl="0">
              <a:lnSpc>
                <a:spcPct val="95000"/>
              </a:lnSpc>
            </a:pPr>
            <a:r>
              <a:rPr lang="pl" sz="2200" b="0" i="0" u="none" dirty="0" smtClean="0"/>
              <a:t>„Tagowanie społeczne</a:t>
            </a:r>
            <a:r>
              <a:rPr lang="pl" sz="2200" b="0" i="0" u="none" dirty="0"/>
              <a:t>” rozwinęło się z zamiany sposobu w jaki tworzy się zakładki adresów internetowych w przeglądarce na pzrechowywanie ich na serwerze zakładek. Wówczas rozwinęła się myśl, że możesz dzielić swoje zakładki między ludźmi.</a:t>
            </a:r>
          </a:p>
          <a:p>
            <a:pPr algn="l" rtl="0">
              <a:lnSpc>
                <a:spcPct val="95000"/>
              </a:lnSpc>
            </a:pPr>
            <a:r>
              <a:rPr lang="pl" sz="2200" b="0" i="0" u="none" dirty="0"/>
              <a:t>Dzisiaj, </a:t>
            </a:r>
            <a:r>
              <a:rPr lang="pl" sz="2200" b="0" i="0" u="none" dirty="0" smtClean="0"/>
              <a:t>„tagowanie społeczne</a:t>
            </a:r>
            <a:r>
              <a:rPr lang="pl" sz="2200" b="0" i="0" u="none" dirty="0"/>
              <a:t>” podąża za zachowaniem ludzi, które polega na przypisywaniu krótkich słow, nazw lub tagów ich zakładkom, a we wspólnym środowisku wielu użytkowników może wybrać te same nazwy. Prowadzi to do stworzenia wspólnego zestawu tagów (łączanie tagów o tych samych nazwach pochodzących od wielu użytkowników)</a:t>
            </a:r>
          </a:p>
          <a:p>
            <a:pPr marL="592138" lvl="1" indent="-247650" algn="l" rtl="0">
              <a:lnSpc>
                <a:spcPct val="95000"/>
              </a:lnSpc>
            </a:pPr>
            <a:r>
              <a:rPr lang="pl" sz="2000" b="0" i="0" u="none" dirty="0"/>
              <a:t>Np. oznaczanie w serwisach del.icio.us, flickr.com, jeteye.com, amazon.com</a:t>
            </a:r>
          </a:p>
          <a:p>
            <a:pPr algn="l" rtl="0">
              <a:lnSpc>
                <a:spcPct val="95000"/>
              </a:lnSpc>
            </a:pPr>
            <a:r>
              <a:rPr lang="pl" sz="2200" b="0" i="0" u="none" dirty="0"/>
              <a:t>Flickr.com wprowadził bardziej interesujący wariant, gdzie ludzie społecznie oznaczali zdjęcia a nie adresy internetowe, podczas kopiowania ich na własne konto Flickr.</a:t>
            </a:r>
          </a:p>
          <a:p>
            <a:pPr marL="592138" lvl="1" indent="-247650" algn="l" rtl="0">
              <a:lnSpc>
                <a:spcPct val="95000"/>
              </a:lnSpc>
            </a:pPr>
            <a:endParaRPr lang="pl" sz="2000" dirty="0"/>
          </a:p>
          <a:p>
            <a:pPr marL="592138" lvl="1" indent="-247650" algn="l" rtl="0">
              <a:lnSpc>
                <a:spcPct val="95000"/>
              </a:lnSpc>
            </a:pPr>
            <a:endParaRPr lang="pl" sz="2000" dirty="0"/>
          </a:p>
          <a:p>
            <a:pPr algn="l" rtl="0">
              <a:lnSpc>
                <a:spcPct val="95000"/>
              </a:lnSpc>
            </a:pPr>
            <a:endParaRPr lang="pl" sz="2200" dirty="0"/>
          </a:p>
        </p:txBody>
      </p:sp>
    </p:spTree>
    <p:extLst>
      <p:ext uri="{BB962C8B-B14F-4D97-AF65-F5344CB8AC3E}">
        <p14:creationId xmlns:p14="http://schemas.microsoft.com/office/powerpoint/2010/main" val="279466113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A09C67AC-EEED-4518-BBCA-8F54C9469A28}" type="slidenum">
              <a:rPr/>
              <a:pPr/>
              <a:t>32</a:t>
            </a:fld>
            <a:endParaRPr lang="pl" altLang="en-US"/>
          </a:p>
        </p:txBody>
      </p:sp>
      <p:sp>
        <p:nvSpPr>
          <p:cNvPr id="3558402" name="Rectangle 2"/>
          <p:cNvSpPr>
            <a:spLocks noGrp="1" noChangeArrowheads="1"/>
          </p:cNvSpPr>
          <p:nvPr>
            <p:ph type="title"/>
          </p:nvPr>
        </p:nvSpPr>
        <p:spPr/>
        <p:txBody>
          <a:bodyPr/>
          <a:lstStyle/>
          <a:p>
            <a:pPr rtl="0"/>
            <a:r>
              <a:rPr lang="pl" b="0" i="0" u="none"/>
              <a:t>Przeglądanie społeczne </a:t>
            </a:r>
          </a:p>
        </p:txBody>
      </p:sp>
      <p:sp>
        <p:nvSpPr>
          <p:cNvPr id="3558403" name="Rectangle 3"/>
          <p:cNvSpPr>
            <a:spLocks noGrp="1" noChangeArrowheads="1"/>
          </p:cNvSpPr>
          <p:nvPr>
            <p:ph type="body" idx="1"/>
          </p:nvPr>
        </p:nvSpPr>
        <p:spPr>
          <a:xfrm>
            <a:off x="914400" y="1524000"/>
            <a:ext cx="8153400" cy="4953000"/>
          </a:xfrm>
        </p:spPr>
        <p:txBody>
          <a:bodyPr/>
          <a:lstStyle/>
          <a:p>
            <a:pPr algn="l" rtl="0">
              <a:lnSpc>
                <a:spcPct val="95000"/>
              </a:lnSpc>
            </a:pPr>
            <a:r>
              <a:rPr lang="pl" sz="2400" b="0" i="0" u="none" dirty="0"/>
              <a:t>Zjawisko to rozwineło się ze wspólnego przeglądania (shared browsing) i jest związane z </a:t>
            </a:r>
            <a:r>
              <a:rPr lang="pl" sz="2400" b="0" i="0" u="none" dirty="0" smtClean="0"/>
              <a:t>„tagowaniem społecznym</a:t>
            </a:r>
            <a:r>
              <a:rPr lang="pl" sz="2400" b="0" i="0" u="none" dirty="0"/>
              <a:t>”. </a:t>
            </a:r>
          </a:p>
          <a:p>
            <a:pPr algn="l" rtl="0">
              <a:lnSpc>
                <a:spcPct val="95000"/>
              </a:lnSpc>
            </a:pPr>
            <a:r>
              <a:rPr lang="pl" sz="2400" b="0" i="0" u="none" dirty="0"/>
              <a:t>Używając specjalnej przeglądarki, wtyczki lub innej aplikacji klienckiej, użytkownicy mogą dzielić strony, które przeglądają w innymi z ich „grupy”. </a:t>
            </a:r>
          </a:p>
          <a:p>
            <a:pPr marL="592138" lvl="1" indent="-247650" algn="l" rtl="0">
              <a:lnSpc>
                <a:spcPct val="95000"/>
              </a:lnSpc>
            </a:pPr>
            <a:r>
              <a:rPr lang="pl" sz="2000" b="0" i="0" u="none" dirty="0"/>
              <a:t>Wymieniać lub tworzyć komentarze na stronach, które oglądają i dzielić je z innymi z ich grupy</a:t>
            </a:r>
          </a:p>
          <a:p>
            <a:pPr marL="592138" lvl="1" indent="-247650" algn="l" rtl="0">
              <a:lnSpc>
                <a:spcPct val="95000"/>
              </a:lnSpc>
            </a:pPr>
            <a:r>
              <a:rPr lang="pl" sz="2000" b="0" i="0" u="none" dirty="0"/>
              <a:t>Wymieniać zdjęcia, multimedia, itp. z przeglądanych stron z ich grupą</a:t>
            </a:r>
          </a:p>
          <a:p>
            <a:pPr algn="l" rtl="0">
              <a:lnSpc>
                <a:spcPct val="95000"/>
              </a:lnSpc>
            </a:pPr>
            <a:endParaRPr lang="pl" sz="2400" dirty="0"/>
          </a:p>
          <a:p>
            <a:pPr marL="592138" lvl="1" indent="-247650" algn="l" rtl="0">
              <a:lnSpc>
                <a:spcPct val="95000"/>
              </a:lnSpc>
            </a:pPr>
            <a:r>
              <a:rPr lang="pl" sz="2000" b="0" i="0" u="none" dirty="0"/>
              <a:t>Np. Shadows.com, przeglądarka Flock</a:t>
            </a:r>
          </a:p>
          <a:p>
            <a:pPr marL="592138" lvl="1" indent="-247650" algn="l" rtl="0">
              <a:lnSpc>
                <a:spcPct val="95000"/>
              </a:lnSpc>
            </a:pPr>
            <a:endParaRPr lang="pl" sz="2000" dirty="0"/>
          </a:p>
          <a:p>
            <a:pPr marL="592138" lvl="1" indent="-247650" algn="l" rtl="0">
              <a:lnSpc>
                <a:spcPct val="95000"/>
              </a:lnSpc>
            </a:pPr>
            <a:endParaRPr lang="pl" sz="2000" dirty="0"/>
          </a:p>
          <a:p>
            <a:pPr algn="l" rtl="0">
              <a:lnSpc>
                <a:spcPct val="95000"/>
              </a:lnSpc>
            </a:pPr>
            <a:endParaRPr lang="pl" sz="2200" dirty="0"/>
          </a:p>
        </p:txBody>
      </p:sp>
    </p:spTree>
    <p:extLst>
      <p:ext uri="{BB962C8B-B14F-4D97-AF65-F5344CB8AC3E}">
        <p14:creationId xmlns:p14="http://schemas.microsoft.com/office/powerpoint/2010/main" val="45257213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7F654075-9EF9-4D32-89EB-2E451292FAEF}" type="slidenum">
              <a:rPr/>
              <a:pPr/>
              <a:t>33</a:t>
            </a:fld>
            <a:endParaRPr lang="pl" altLang="en-US"/>
          </a:p>
        </p:txBody>
      </p:sp>
      <p:sp>
        <p:nvSpPr>
          <p:cNvPr id="3554306" name="Rectangle 2"/>
          <p:cNvSpPr>
            <a:spLocks noGrp="1" noChangeArrowheads="1"/>
          </p:cNvSpPr>
          <p:nvPr>
            <p:ph type="title"/>
          </p:nvPr>
        </p:nvSpPr>
        <p:spPr/>
        <p:txBody>
          <a:bodyPr/>
          <a:lstStyle/>
          <a:p>
            <a:pPr rtl="0"/>
            <a:r>
              <a:rPr lang="pl" b="0" i="0" u="none"/>
              <a:t>Sieci kontaktów (FOAF - „przyjaciel przyjaciela”)</a:t>
            </a:r>
          </a:p>
        </p:txBody>
      </p:sp>
      <p:sp>
        <p:nvSpPr>
          <p:cNvPr id="3554307" name="Rectangle 3"/>
          <p:cNvSpPr>
            <a:spLocks noGrp="1" noChangeArrowheads="1"/>
          </p:cNvSpPr>
          <p:nvPr>
            <p:ph type="body" idx="1"/>
          </p:nvPr>
        </p:nvSpPr>
        <p:spPr>
          <a:xfrm>
            <a:off x="914400" y="1524000"/>
            <a:ext cx="8077200" cy="4953000"/>
          </a:xfrm>
        </p:spPr>
        <p:txBody>
          <a:bodyPr>
            <a:normAutofit lnSpcReduction="10000"/>
          </a:bodyPr>
          <a:lstStyle/>
          <a:p>
            <a:pPr algn="l" rtl="0">
              <a:lnSpc>
                <a:spcPct val="95000"/>
              </a:lnSpc>
            </a:pPr>
            <a:r>
              <a:rPr lang="pl" sz="2200" b="0" i="0" u="none"/>
              <a:t>Sieci kontaktów lub partnerów pozwalają użytkownikom tworzyć sieciową bazę osób, które znają</a:t>
            </a:r>
          </a:p>
          <a:p>
            <a:pPr marL="592138" lvl="1" indent="-247650" algn="l" rtl="0">
              <a:lnSpc>
                <a:spcPct val="95000"/>
              </a:lnSpc>
            </a:pPr>
            <a:r>
              <a:rPr lang="pl" sz="2000" b="0" i="0" u="none"/>
              <a:t>Mogą opisywać ich relacje z innymi</a:t>
            </a:r>
          </a:p>
          <a:p>
            <a:pPr marL="592138" lvl="1" indent="-247650" algn="l" rtl="0">
              <a:lnSpc>
                <a:spcPct val="95000"/>
              </a:lnSpc>
            </a:pPr>
            <a:r>
              <a:rPr lang="pl" sz="2000" b="0" i="0" u="none"/>
              <a:t>Mogą opisywać ich zainteresowania i zajęcia</a:t>
            </a:r>
          </a:p>
          <a:p>
            <a:pPr marL="592138" lvl="1" indent="-247650" algn="l" rtl="0">
              <a:lnSpc>
                <a:spcPct val="95000"/>
              </a:lnSpc>
            </a:pPr>
            <a:r>
              <a:rPr lang="pl" sz="2000" b="0" i="0" u="none"/>
              <a:t>Mogą szukać innych poprzez ich sieć</a:t>
            </a:r>
          </a:p>
          <a:p>
            <a:pPr marL="592138" lvl="1" indent="-247650" algn="l" rtl="0">
              <a:lnSpc>
                <a:spcPct val="95000"/>
              </a:lnSpc>
            </a:pPr>
            <a:endParaRPr lang="pl" sz="2000" dirty="0"/>
          </a:p>
          <a:p>
            <a:pPr algn="l" rtl="0">
              <a:lnSpc>
                <a:spcPct val="95000"/>
              </a:lnSpc>
            </a:pPr>
            <a:r>
              <a:rPr lang="pl" sz="2400" b="0" i="0" u="none"/>
              <a:t>Wkorzystują zjawisko społeczne zwane sieciami „</a:t>
            </a:r>
            <a:r>
              <a:rPr lang="pl" sz="2400" b="0" i="1" u="none"/>
              <a:t>Przyjaciel przyjaciela”</a:t>
            </a:r>
            <a:r>
              <a:rPr lang="pl" sz="2400" b="0" i="0" u="none"/>
              <a:t> lub </a:t>
            </a:r>
            <a:r>
              <a:rPr lang="pl" sz="2400" b="0" i="1" u="none"/>
              <a:t>„stopni oddalenia”</a:t>
            </a:r>
            <a:r>
              <a:rPr lang="pl" sz="2400" b="0" i="0" u="none"/>
              <a:t>”; użytkownik może wykorzystać swoje relacje społeczne do odnalezienia nowych kontaktów lub szans.</a:t>
            </a:r>
          </a:p>
          <a:p>
            <a:pPr algn="l" rtl="0">
              <a:lnSpc>
                <a:spcPct val="95000"/>
              </a:lnSpc>
            </a:pPr>
            <a:endParaRPr lang="pl" sz="2400" dirty="0"/>
          </a:p>
          <a:p>
            <a:pPr marL="592138" lvl="1" indent="-247650" algn="l" rtl="0">
              <a:lnSpc>
                <a:spcPct val="95000"/>
              </a:lnSpc>
            </a:pPr>
            <a:r>
              <a:rPr lang="pl" sz="2000" b="0" i="0" u="none"/>
              <a:t>Np. LinkedIn.com, OpenBC.com</a:t>
            </a:r>
          </a:p>
          <a:p>
            <a:pPr marL="592138" lvl="1" indent="-247650" algn="l" rtl="0">
              <a:lnSpc>
                <a:spcPct val="95000"/>
              </a:lnSpc>
            </a:pPr>
            <a:r>
              <a:rPr lang="pl" sz="2000" b="0" i="0" u="none"/>
              <a:t>Przeczytaj: </a:t>
            </a:r>
            <a:r>
              <a:rPr lang="pl" sz="2000" b="0" i="1" u="none"/>
              <a:t>Six Degrees: The Science of a Connected Age</a:t>
            </a:r>
            <a:r>
              <a:rPr lang="pl" sz="2000" b="0" i="0" u="none"/>
              <a:t>, Duncan J Watts (2003, WW Norton &amp; Co.)</a:t>
            </a:r>
          </a:p>
          <a:p>
            <a:pPr marL="592138" lvl="1" indent="-247650" algn="l" rtl="0">
              <a:lnSpc>
                <a:spcPct val="95000"/>
              </a:lnSpc>
            </a:pPr>
            <a:endParaRPr lang="pl" sz="2000" dirty="0"/>
          </a:p>
          <a:p>
            <a:pPr marL="592138" lvl="1" indent="-247650" algn="l" rtl="0">
              <a:lnSpc>
                <a:spcPct val="95000"/>
              </a:lnSpc>
            </a:pPr>
            <a:endParaRPr lang="pl" sz="2000" dirty="0"/>
          </a:p>
          <a:p>
            <a:pPr algn="l" rtl="0">
              <a:lnSpc>
                <a:spcPct val="95000"/>
              </a:lnSpc>
            </a:pPr>
            <a:endParaRPr lang="pl" sz="2200" dirty="0"/>
          </a:p>
        </p:txBody>
      </p:sp>
    </p:spTree>
    <p:extLst>
      <p:ext uri="{BB962C8B-B14F-4D97-AF65-F5344CB8AC3E}">
        <p14:creationId xmlns:p14="http://schemas.microsoft.com/office/powerpoint/2010/main" val="244204996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73C98F11-8CB7-4B4C-AC17-21582604147A}" type="slidenum">
              <a:rPr/>
              <a:pPr/>
              <a:t>34</a:t>
            </a:fld>
            <a:endParaRPr lang="pl" altLang="en-US"/>
          </a:p>
        </p:txBody>
      </p:sp>
      <p:sp>
        <p:nvSpPr>
          <p:cNvPr id="3556354" name="Rectangle 2"/>
          <p:cNvSpPr>
            <a:spLocks noGrp="1" noChangeArrowheads="1"/>
          </p:cNvSpPr>
          <p:nvPr>
            <p:ph type="title"/>
          </p:nvPr>
        </p:nvSpPr>
        <p:spPr/>
        <p:txBody>
          <a:bodyPr/>
          <a:lstStyle/>
          <a:p>
            <a:pPr rtl="0"/>
            <a:r>
              <a:rPr lang="pl" b="0" i="0" u="none" dirty="0" smtClean="0"/>
              <a:t>Przestrzenie</a:t>
            </a:r>
            <a:endParaRPr lang="pl" b="0" i="0" u="none" dirty="0"/>
          </a:p>
        </p:txBody>
      </p:sp>
      <p:sp>
        <p:nvSpPr>
          <p:cNvPr id="3556355" name="Rectangle 3"/>
          <p:cNvSpPr>
            <a:spLocks noGrp="1" noChangeArrowheads="1"/>
          </p:cNvSpPr>
          <p:nvPr>
            <p:ph type="body" idx="1"/>
          </p:nvPr>
        </p:nvSpPr>
        <p:spPr>
          <a:xfrm>
            <a:off x="838200" y="1524000"/>
            <a:ext cx="8153400" cy="4800600"/>
          </a:xfrm>
        </p:spPr>
        <p:txBody>
          <a:bodyPr/>
          <a:lstStyle/>
          <a:p>
            <a:pPr algn="l" rtl="0">
              <a:lnSpc>
                <a:spcPct val="95000"/>
              </a:lnSpc>
            </a:pPr>
            <a:r>
              <a:rPr lang="pl" sz="2200" b="0" i="0" u="none" dirty="0" smtClean="0"/>
              <a:t>Przestrzenie są </a:t>
            </a:r>
            <a:r>
              <a:rPr lang="pl" sz="2200" b="0" i="0" u="none" dirty="0"/>
              <a:t>rodzajem agregatora, który przenosi różne aplikacje, źródła danych, treści lub usługi na jedną „stronę” zwaną </a:t>
            </a:r>
            <a:r>
              <a:rPr lang="pl" sz="2200" b="0" i="1" u="none" dirty="0" smtClean="0"/>
              <a:t>przestrzenią</a:t>
            </a:r>
            <a:endParaRPr lang="pl" sz="2200" b="0" i="1" u="none" dirty="0"/>
          </a:p>
          <a:p>
            <a:pPr algn="l" rtl="0">
              <a:lnSpc>
                <a:spcPct val="95000"/>
              </a:lnSpc>
            </a:pPr>
            <a:endParaRPr lang="pl" sz="2200" dirty="0"/>
          </a:p>
          <a:p>
            <a:pPr marL="592138" lvl="1" indent="-247650" algn="l" rtl="0">
              <a:lnSpc>
                <a:spcPct val="95000"/>
              </a:lnSpc>
            </a:pPr>
            <a:endParaRPr lang="pl" sz="2000" dirty="0"/>
          </a:p>
          <a:p>
            <a:pPr marL="592138" lvl="1" indent="-247650" algn="l" rtl="0">
              <a:lnSpc>
                <a:spcPct val="95000"/>
              </a:lnSpc>
            </a:pPr>
            <a:endParaRPr lang="pl" sz="2000" dirty="0"/>
          </a:p>
          <a:p>
            <a:pPr marL="592138" lvl="1" indent="-247650" algn="l" rtl="0">
              <a:lnSpc>
                <a:spcPct val="95000"/>
              </a:lnSpc>
            </a:pPr>
            <a:r>
              <a:rPr lang="pl" sz="2000" b="0" i="0" u="none" dirty="0"/>
              <a:t>Np., MySpaces.com, theFacebook.com, Friendster.com</a:t>
            </a:r>
          </a:p>
          <a:p>
            <a:pPr marL="592138" lvl="1" indent="-247650" algn="l" rtl="0">
              <a:lnSpc>
                <a:spcPct val="95000"/>
              </a:lnSpc>
            </a:pPr>
            <a:endParaRPr lang="pl" sz="2000" dirty="0"/>
          </a:p>
          <a:p>
            <a:pPr algn="l" rtl="0">
              <a:lnSpc>
                <a:spcPct val="95000"/>
              </a:lnSpc>
            </a:pPr>
            <a:endParaRPr lang="pl" sz="2200" dirty="0"/>
          </a:p>
        </p:txBody>
      </p:sp>
    </p:spTree>
    <p:extLst>
      <p:ext uri="{BB962C8B-B14F-4D97-AF65-F5344CB8AC3E}">
        <p14:creationId xmlns:p14="http://schemas.microsoft.com/office/powerpoint/2010/main" val="402866145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10EA8EFE-E348-4E19-A5E9-CA4759483A0E}" type="slidenum">
              <a:rPr/>
              <a:pPr/>
              <a:t>35</a:t>
            </a:fld>
            <a:endParaRPr lang="pl" altLang="en-US"/>
          </a:p>
        </p:txBody>
      </p:sp>
      <p:sp>
        <p:nvSpPr>
          <p:cNvPr id="3490818" name="Rectangle 2"/>
          <p:cNvSpPr>
            <a:spLocks noGrp="1" noChangeArrowheads="1"/>
          </p:cNvSpPr>
          <p:nvPr>
            <p:ph type="title"/>
          </p:nvPr>
        </p:nvSpPr>
        <p:spPr/>
        <p:txBody>
          <a:bodyPr>
            <a:normAutofit/>
          </a:bodyPr>
          <a:lstStyle/>
          <a:p>
            <a:pPr rtl="0"/>
            <a:r>
              <a:rPr lang="pl" sz="3800" b="0" i="0" u="none"/>
              <a:t>Przegląd środowisk społecznych</a:t>
            </a:r>
          </a:p>
        </p:txBody>
      </p:sp>
      <p:sp>
        <p:nvSpPr>
          <p:cNvPr id="3490819" name="Rectangle 3"/>
          <p:cNvSpPr>
            <a:spLocks noGrp="1" noChangeArrowheads="1"/>
          </p:cNvSpPr>
          <p:nvPr>
            <p:ph type="body" idx="1"/>
          </p:nvPr>
        </p:nvSpPr>
        <p:spPr>
          <a:xfrm>
            <a:off x="914400" y="1524000"/>
            <a:ext cx="8001000" cy="4953000"/>
          </a:xfrm>
        </p:spPr>
        <p:txBody>
          <a:bodyPr/>
          <a:lstStyle/>
          <a:p>
            <a:pPr algn="l" rtl="0">
              <a:lnSpc>
                <a:spcPct val="95000"/>
              </a:lnSpc>
            </a:pPr>
            <a:r>
              <a:rPr lang="pl" sz="2200" b="0" i="0" u="none"/>
              <a:t>Rodzaj społeczności, którą chcesz stworzyć zależy od zbiorowości, do której chcesz dotrzeć.</a:t>
            </a:r>
          </a:p>
          <a:p>
            <a:pPr algn="l" rtl="0">
              <a:lnSpc>
                <a:spcPct val="95000"/>
              </a:lnSpc>
            </a:pPr>
            <a:endParaRPr lang="pl" sz="2200" dirty="0"/>
          </a:p>
          <a:p>
            <a:pPr algn="l" rtl="0">
              <a:lnSpc>
                <a:spcPct val="95000"/>
              </a:lnSpc>
            </a:pPr>
            <a:r>
              <a:rPr lang="pl" sz="2200" b="0" i="0" u="none"/>
              <a:t>Z punktu widzenia organizacji można wydzielić około czterech głównych zbiorowości, które mogą wymagać innego podejścia:</a:t>
            </a:r>
          </a:p>
          <a:p>
            <a:pPr marL="592138" lvl="1" indent="-247650" algn="l" rtl="0">
              <a:lnSpc>
                <a:spcPct val="95000"/>
              </a:lnSpc>
            </a:pPr>
            <a:r>
              <a:rPr lang="pl" sz="1800" b="0" i="1" u="none"/>
              <a:t>Wewnętrzne lub wewnątrzorganizacyjne (B2E)</a:t>
            </a:r>
            <a:r>
              <a:rPr lang="pl" sz="1800" b="0" i="0" u="none"/>
              <a:t>: wewnątrz przedsiębiorstwa, pomiędzy pracownikami, działami, menadżerami, itp.</a:t>
            </a:r>
          </a:p>
          <a:p>
            <a:pPr marL="592138" lvl="1" indent="-247650" algn="l" rtl="0">
              <a:lnSpc>
                <a:spcPct val="95000"/>
              </a:lnSpc>
            </a:pPr>
            <a:r>
              <a:rPr lang="pl" sz="1800" b="0" i="1" u="none"/>
              <a:t>Zewnętrzne publiczne (B2C)</a:t>
            </a:r>
            <a:r>
              <a:rPr lang="pl" sz="1800" b="0" i="0" u="none"/>
              <a:t>: pomiędzy przedsiębiorstwem a opinią publiczną</a:t>
            </a:r>
          </a:p>
          <a:p>
            <a:pPr marL="592138" lvl="1" indent="-247650" algn="l" rtl="0">
              <a:lnSpc>
                <a:spcPct val="95000"/>
              </a:lnSpc>
            </a:pPr>
            <a:r>
              <a:rPr lang="pl" sz="1800" b="0" i="1" u="none"/>
              <a:t>Klienci zewnętrzni (B2C)</a:t>
            </a:r>
            <a:r>
              <a:rPr lang="pl" sz="1800" b="0" i="0" u="none"/>
              <a:t>: pomiędzy przedsiębiorstwem i jego klientami</a:t>
            </a:r>
          </a:p>
          <a:p>
            <a:pPr marL="592138" lvl="1" indent="-247650" algn="l" rtl="0">
              <a:lnSpc>
                <a:spcPct val="95000"/>
              </a:lnSpc>
            </a:pPr>
            <a:r>
              <a:rPr lang="pl" sz="1800" b="0" i="1" u="none"/>
              <a:t>Partnerzy lub przedłużenie organizacji(B2B)</a:t>
            </a:r>
            <a:r>
              <a:rPr lang="pl" sz="1800" b="0" i="0" u="none"/>
              <a:t>: pomiędzy przedsiębiorstwem a jego partnerami biznesowymi</a:t>
            </a:r>
          </a:p>
          <a:p>
            <a:pPr marL="592138" lvl="1" indent="-247650" algn="l" rtl="0">
              <a:lnSpc>
                <a:spcPct val="95000"/>
              </a:lnSpc>
            </a:pPr>
            <a:endParaRPr lang="pl" sz="1800" dirty="0"/>
          </a:p>
          <a:p>
            <a:pPr algn="l" rtl="0">
              <a:lnSpc>
                <a:spcPct val="95000"/>
              </a:lnSpc>
            </a:pPr>
            <a:endParaRPr lang="pl" sz="2000" dirty="0"/>
          </a:p>
          <a:p>
            <a:pPr algn="l" rtl="0">
              <a:lnSpc>
                <a:spcPct val="95000"/>
              </a:lnSpc>
            </a:pPr>
            <a:endParaRPr lang="pl" sz="2200" dirty="0"/>
          </a:p>
        </p:txBody>
      </p:sp>
    </p:spTree>
    <p:extLst>
      <p:ext uri="{BB962C8B-B14F-4D97-AF65-F5344CB8AC3E}">
        <p14:creationId xmlns:p14="http://schemas.microsoft.com/office/powerpoint/2010/main" val="385148966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3A4ED35F-1C57-42A4-84E6-B42A971CAA1C}" type="slidenum">
              <a:rPr/>
              <a:pPr/>
              <a:t>36</a:t>
            </a:fld>
            <a:endParaRPr lang="pl" altLang="en-US"/>
          </a:p>
        </p:txBody>
      </p:sp>
      <p:sp>
        <p:nvSpPr>
          <p:cNvPr id="3492866" name="Rectangle 2"/>
          <p:cNvSpPr>
            <a:spLocks noGrp="1" noChangeArrowheads="1"/>
          </p:cNvSpPr>
          <p:nvPr>
            <p:ph type="title"/>
          </p:nvPr>
        </p:nvSpPr>
        <p:spPr/>
        <p:txBody>
          <a:bodyPr>
            <a:normAutofit fontScale="90000"/>
          </a:bodyPr>
          <a:lstStyle/>
          <a:p>
            <a:pPr rtl="0"/>
            <a:r>
              <a:rPr lang="pl" sz="3800" b="0" i="0" u="none"/>
              <a:t>Przegląd środowisk społecznościowych</a:t>
            </a:r>
          </a:p>
        </p:txBody>
      </p:sp>
      <p:sp>
        <p:nvSpPr>
          <p:cNvPr id="3492867" name="Rectangle 3"/>
          <p:cNvSpPr>
            <a:spLocks noGrp="1" noChangeArrowheads="1"/>
          </p:cNvSpPr>
          <p:nvPr>
            <p:ph type="body" idx="1"/>
          </p:nvPr>
        </p:nvSpPr>
        <p:spPr>
          <a:xfrm>
            <a:off x="914400" y="1600200"/>
            <a:ext cx="8077200" cy="4876800"/>
          </a:xfrm>
        </p:spPr>
        <p:txBody>
          <a:bodyPr>
            <a:normAutofit fontScale="92500" lnSpcReduction="10000"/>
          </a:bodyPr>
          <a:lstStyle/>
          <a:p>
            <a:pPr algn="l" rtl="0">
              <a:lnSpc>
                <a:spcPct val="95000"/>
              </a:lnSpc>
            </a:pPr>
            <a:r>
              <a:rPr lang="pl" sz="2200" b="0" i="0" u="none"/>
              <a:t> Społeczności wewnętrzne:</a:t>
            </a:r>
          </a:p>
          <a:p>
            <a:pPr marL="592138" lvl="1" indent="-247650" algn="l" rtl="0">
              <a:lnSpc>
                <a:spcPct val="95000"/>
              </a:lnSpc>
            </a:pPr>
            <a:r>
              <a:rPr lang="pl" sz="1800" b="0" i="1" u="none"/>
              <a:t>Społeczności praktyki zawodowej</a:t>
            </a:r>
            <a:r>
              <a:rPr lang="pl" sz="1800" b="0" i="0" u="none"/>
              <a:t> – łączenie osób, posiadających podobne umiejętności, z całej organizacji w celu dzielenia się najlepszymi praktykami (np. naukowcy zajmujący się bioinformatyką z całego uniwersytetu, menadżerowie „pierwszej linii” w przedsiębiorstwie)</a:t>
            </a:r>
          </a:p>
          <a:p>
            <a:pPr marL="592138" lvl="1" indent="-247650" algn="l" rtl="0">
              <a:lnSpc>
                <a:spcPct val="95000"/>
              </a:lnSpc>
            </a:pPr>
            <a:r>
              <a:rPr lang="pl" sz="1800" b="0" i="1" u="none"/>
              <a:t>Społeczności wspólnych zaineresowań</a:t>
            </a:r>
            <a:r>
              <a:rPr lang="pl" sz="1800" b="0" i="0" u="none"/>
              <a:t> – zainteresowania firmowe lub socialne (np. ludzie zaineresowani pisaniem bloga w przedsiębiorstwie, klub rowerowy) </a:t>
            </a:r>
          </a:p>
          <a:p>
            <a:pPr marL="592138" lvl="1" indent="-247650" algn="l" rtl="0">
              <a:lnSpc>
                <a:spcPct val="95000"/>
              </a:lnSpc>
            </a:pPr>
            <a:r>
              <a:rPr lang="pl" sz="1800" b="0" i="1" u="none"/>
              <a:t>Wsparcie wewnętrzne</a:t>
            </a:r>
            <a:r>
              <a:rPr lang="pl" sz="1800" b="0" i="0" u="none"/>
              <a:t> – obszar wzajemnej pomocy między pracownikami dotyczący użytkowania systemów wewnątrz przedsiębiorstwa (np. systemy IT, HR lub korzyści, itp.)</a:t>
            </a:r>
          </a:p>
          <a:p>
            <a:pPr marL="592138" lvl="1" indent="-247650" algn="l" rtl="0">
              <a:lnSpc>
                <a:spcPct val="95000"/>
              </a:lnSpc>
            </a:pPr>
            <a:r>
              <a:rPr lang="pl" sz="1800" b="0" i="1" u="none"/>
              <a:t>Społeczności rozwijające produkt/usługę lub innowacje</a:t>
            </a:r>
            <a:r>
              <a:rPr lang="pl" sz="1800" b="0" i="0" u="none"/>
              <a:t> – wewnętrzne społeczności dzielące nowe pomysły dotyczące produktów/usług</a:t>
            </a:r>
          </a:p>
          <a:p>
            <a:pPr marL="592138" lvl="1" indent="-247650" algn="l" rtl="0">
              <a:lnSpc>
                <a:spcPct val="95000"/>
              </a:lnSpc>
            </a:pPr>
            <a:r>
              <a:rPr lang="pl" sz="1800" b="0" i="1" u="none"/>
              <a:t>Społeczności usług edukacyjnych </a:t>
            </a:r>
            <a:r>
              <a:rPr lang="pl" sz="1800" b="0" i="0" u="none"/>
              <a:t>– szkolenia, kursy, rozwój umiejętności lub wykłady wewnątrz przedsiębiorstwa i ciągłe dyskusje na ich temat</a:t>
            </a:r>
          </a:p>
          <a:p>
            <a:pPr marL="592138" lvl="1" indent="-247650" algn="l" rtl="0">
              <a:lnSpc>
                <a:spcPct val="95000"/>
              </a:lnSpc>
            </a:pPr>
            <a:r>
              <a:rPr lang="pl" sz="1800" b="0" i="1" u="none"/>
              <a:t>Opieka mentorska </a:t>
            </a:r>
            <a:r>
              <a:rPr lang="pl" sz="1800" b="0" i="0" u="none"/>
              <a:t>– skoncentrowana wokół opieki starszych pracowników nad młodszymi mającej na celu rozwój umiejętnosci</a:t>
            </a:r>
          </a:p>
          <a:p>
            <a:pPr marL="592138" lvl="1" indent="-247650" algn="l" rtl="0">
              <a:lnSpc>
                <a:spcPct val="95000"/>
              </a:lnSpc>
            </a:pPr>
            <a:endParaRPr lang="pl" sz="1800" dirty="0"/>
          </a:p>
        </p:txBody>
      </p:sp>
    </p:spTree>
    <p:extLst>
      <p:ext uri="{BB962C8B-B14F-4D97-AF65-F5344CB8AC3E}">
        <p14:creationId xmlns:p14="http://schemas.microsoft.com/office/powerpoint/2010/main" val="182199657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88106AF5-D011-468E-BA16-8DC2F4895D87}" type="slidenum">
              <a:rPr/>
              <a:pPr/>
              <a:t>37</a:t>
            </a:fld>
            <a:endParaRPr lang="pl" altLang="en-US"/>
          </a:p>
        </p:txBody>
      </p:sp>
      <p:sp>
        <p:nvSpPr>
          <p:cNvPr id="3494914" name="Rectangle 2"/>
          <p:cNvSpPr>
            <a:spLocks noGrp="1" noChangeArrowheads="1"/>
          </p:cNvSpPr>
          <p:nvPr>
            <p:ph type="title"/>
          </p:nvPr>
        </p:nvSpPr>
        <p:spPr/>
        <p:txBody>
          <a:bodyPr>
            <a:normAutofit fontScale="90000"/>
          </a:bodyPr>
          <a:lstStyle/>
          <a:p>
            <a:pPr rtl="0"/>
            <a:r>
              <a:rPr lang="pl" sz="3800" b="0" i="0" u="none"/>
              <a:t>Przegląd środowisk społecznościowych</a:t>
            </a:r>
          </a:p>
        </p:txBody>
      </p:sp>
      <p:sp>
        <p:nvSpPr>
          <p:cNvPr id="3494915" name="Rectangle 3"/>
          <p:cNvSpPr>
            <a:spLocks noGrp="1" noChangeArrowheads="1"/>
          </p:cNvSpPr>
          <p:nvPr>
            <p:ph type="body" idx="1"/>
          </p:nvPr>
        </p:nvSpPr>
        <p:spPr>
          <a:xfrm>
            <a:off x="914400" y="1524000"/>
            <a:ext cx="8077200" cy="4953000"/>
          </a:xfrm>
        </p:spPr>
        <p:txBody>
          <a:bodyPr/>
          <a:lstStyle/>
          <a:p>
            <a:pPr algn="l" rtl="0">
              <a:lnSpc>
                <a:spcPct val="95000"/>
              </a:lnSpc>
            </a:pPr>
            <a:r>
              <a:rPr lang="pl" sz="2200" b="0" i="0" u="none"/>
              <a:t> Społeczności zewnętrzne publiczne:</a:t>
            </a:r>
          </a:p>
          <a:p>
            <a:pPr marL="592138" lvl="1" indent="-247650" algn="l" rtl="0">
              <a:lnSpc>
                <a:spcPct val="95000"/>
              </a:lnSpc>
            </a:pPr>
            <a:r>
              <a:rPr lang="pl" sz="2000" b="0" i="1" u="none"/>
              <a:t>Społeczności edukacyjne</a:t>
            </a:r>
            <a:r>
              <a:rPr lang="pl" sz="2000" b="0" i="0" u="none"/>
              <a:t> – docierają do opinii publicznej aby edukować w ramach oferty firmy</a:t>
            </a:r>
          </a:p>
          <a:p>
            <a:pPr marL="592138" lvl="1" indent="-247650" algn="l" rtl="0">
              <a:lnSpc>
                <a:spcPct val="95000"/>
              </a:lnSpc>
            </a:pPr>
            <a:r>
              <a:rPr lang="pl" sz="2000" b="0" i="1" u="none"/>
              <a:t>Programy działalności charytatywnych lub służb publicznych </a:t>
            </a:r>
            <a:r>
              <a:rPr lang="pl" sz="2000" b="0" i="0" u="none"/>
              <a:t>– informacje dla pracowników zainteresowanych działaniami służb publicznych, akcji charytatywnych lub podobnymi </a:t>
            </a:r>
          </a:p>
          <a:p>
            <a:pPr marL="592138" lvl="1" indent="-247650" algn="l" rtl="0">
              <a:lnSpc>
                <a:spcPct val="95000"/>
              </a:lnSpc>
            </a:pPr>
            <a:r>
              <a:rPr lang="pl" sz="2000" b="0" i="1" u="none"/>
              <a:t>Społeczności akcjonariuszy</a:t>
            </a:r>
            <a:r>
              <a:rPr lang="pl" sz="2000" b="0" i="0" u="none"/>
              <a:t> – społeczność stworzona dla akcjonariuszy po to, aby mogli dyskutować na temat spółki</a:t>
            </a:r>
          </a:p>
          <a:p>
            <a:pPr marL="592138" lvl="1" indent="-247650" algn="l" rtl="0">
              <a:lnSpc>
                <a:spcPct val="95000"/>
              </a:lnSpc>
            </a:pPr>
            <a:r>
              <a:rPr lang="pl" sz="2000" b="0" i="1" u="none"/>
              <a:t>Społeczności PR</a:t>
            </a:r>
            <a:r>
              <a:rPr lang="pl" sz="2000" b="0" i="0" u="none"/>
              <a:t> – podobne do akcjonariuszy, ale otwarte dla każdego</a:t>
            </a:r>
          </a:p>
          <a:p>
            <a:pPr marL="592138" lvl="1" indent="-247650" algn="l" rtl="0">
              <a:lnSpc>
                <a:spcPct val="95000"/>
              </a:lnSpc>
            </a:pPr>
            <a:r>
              <a:rPr lang="pl" sz="2000" b="0" i="1" u="none"/>
              <a:t>Społeczności udziału/świadomości konsumentów</a:t>
            </a:r>
            <a:r>
              <a:rPr lang="pl" sz="2000" b="0" i="0" u="none"/>
              <a:t> – stworzone dla klientów lub dla wszystkich po to, aby budować świadomość klientów o produktach przedsiębiorstwa (np. Coke Studios/mycoke.com) </a:t>
            </a:r>
          </a:p>
          <a:p>
            <a:pPr marL="592138" lvl="1" indent="-247650" algn="l" rtl="0">
              <a:lnSpc>
                <a:spcPct val="95000"/>
              </a:lnSpc>
              <a:buFont typeface="Wingdings" pitchFamily="2" charset="2"/>
              <a:buNone/>
            </a:pPr>
            <a:endParaRPr lang="pl" sz="2000" dirty="0"/>
          </a:p>
        </p:txBody>
      </p:sp>
    </p:spTree>
    <p:extLst>
      <p:ext uri="{BB962C8B-B14F-4D97-AF65-F5344CB8AC3E}">
        <p14:creationId xmlns:p14="http://schemas.microsoft.com/office/powerpoint/2010/main" val="277493353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30F603CD-1F6A-4570-91CC-57FBFA53121D}" type="slidenum">
              <a:rPr/>
              <a:pPr/>
              <a:t>38</a:t>
            </a:fld>
            <a:endParaRPr lang="pl" altLang="en-US"/>
          </a:p>
        </p:txBody>
      </p:sp>
      <p:sp>
        <p:nvSpPr>
          <p:cNvPr id="3513346" name="Rectangle 2"/>
          <p:cNvSpPr>
            <a:spLocks noGrp="1" noChangeArrowheads="1"/>
          </p:cNvSpPr>
          <p:nvPr>
            <p:ph type="title"/>
          </p:nvPr>
        </p:nvSpPr>
        <p:spPr/>
        <p:txBody>
          <a:bodyPr>
            <a:normAutofit fontScale="90000"/>
          </a:bodyPr>
          <a:lstStyle/>
          <a:p>
            <a:pPr rtl="0"/>
            <a:r>
              <a:rPr lang="pl" sz="3800" b="0" i="0" u="none"/>
              <a:t>Przegląd środowisk społecznościowych</a:t>
            </a:r>
          </a:p>
        </p:txBody>
      </p:sp>
      <p:sp>
        <p:nvSpPr>
          <p:cNvPr id="3513347" name="Rectangle 3"/>
          <p:cNvSpPr>
            <a:spLocks noGrp="1" noChangeArrowheads="1"/>
          </p:cNvSpPr>
          <p:nvPr>
            <p:ph type="body" idx="1"/>
          </p:nvPr>
        </p:nvSpPr>
        <p:spPr>
          <a:xfrm>
            <a:off x="914400" y="1524000"/>
            <a:ext cx="8077200" cy="4876800"/>
          </a:xfrm>
        </p:spPr>
        <p:txBody>
          <a:bodyPr/>
          <a:lstStyle/>
          <a:p>
            <a:pPr algn="l" rtl="0">
              <a:lnSpc>
                <a:spcPct val="95000"/>
              </a:lnSpc>
            </a:pPr>
            <a:r>
              <a:rPr lang="pl" sz="2200" b="0" i="0" u="none"/>
              <a:t>Społeczności klientów zewnętrznych:</a:t>
            </a:r>
          </a:p>
          <a:p>
            <a:pPr marL="592138" lvl="1" indent="-247650" algn="l" rtl="0">
              <a:lnSpc>
                <a:spcPct val="95000"/>
              </a:lnSpc>
            </a:pPr>
            <a:r>
              <a:rPr lang="pl" sz="1800" b="0" i="0" u="none"/>
              <a:t>Społeczności edukacyjne – skierowane bardziej w kierunku klientów i użytkowników produktów/usług w celu zwiększenia lub rozszerzenia użycia (np. IBM developerWorks </a:t>
            </a:r>
            <a:r>
              <a:rPr lang="pl" sz="1800" b="0" i="0" u="none">
                <a:hlinkClick r:id="rId3"/>
              </a:rPr>
              <a:t>www.ibm.com/developerworks</a:t>
            </a:r>
            <a:r>
              <a:rPr lang="pl" sz="1800" b="0" i="0" u="none"/>
              <a:t>)</a:t>
            </a:r>
          </a:p>
          <a:p>
            <a:pPr marL="592138" lvl="1" indent="-247650" algn="l" rtl="0">
              <a:lnSpc>
                <a:spcPct val="95000"/>
              </a:lnSpc>
            </a:pPr>
            <a:r>
              <a:rPr lang="pl" sz="1800" b="0" i="0" u="none"/>
              <a:t>Społeczności wsparcia klienta – zewnętrzne społeczności wspierające użycie produktu (bardzo popularne w rozwoju produktów open source) (np. SAP developer network: sdn.sap.com )</a:t>
            </a:r>
          </a:p>
          <a:p>
            <a:pPr marL="592138" lvl="1" indent="-247650" algn="l" rtl="0">
              <a:lnSpc>
                <a:spcPct val="95000"/>
              </a:lnSpc>
            </a:pPr>
            <a:r>
              <a:rPr lang="pl" sz="1800" b="0" i="0" u="none"/>
              <a:t>Społeczności związane z wydarzeniem – tworzenie społeczności wokół wydarzenia, konferencji, spotkanie itp. (</a:t>
            </a:r>
            <a:r>
              <a:rPr lang="pl" sz="1800" b="0" i="0" u="none">
                <a:hlinkClick r:id="rId4"/>
              </a:rPr>
              <a:t>www.TED.com</a:t>
            </a:r>
            <a:r>
              <a:rPr lang="pl" sz="1800" b="0" i="0" u="none"/>
              <a:t> )</a:t>
            </a:r>
          </a:p>
        </p:txBody>
      </p:sp>
    </p:spTree>
    <p:extLst>
      <p:ext uri="{BB962C8B-B14F-4D97-AF65-F5344CB8AC3E}">
        <p14:creationId xmlns:p14="http://schemas.microsoft.com/office/powerpoint/2010/main" val="116861124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213E046C-96AF-40CF-92CB-62062D4AD72C}" type="slidenum">
              <a:rPr/>
              <a:pPr/>
              <a:t>39</a:t>
            </a:fld>
            <a:endParaRPr lang="pl" altLang="en-US"/>
          </a:p>
        </p:txBody>
      </p:sp>
      <p:sp>
        <p:nvSpPr>
          <p:cNvPr id="3496962" name="Rectangle 2"/>
          <p:cNvSpPr>
            <a:spLocks noGrp="1" noChangeArrowheads="1"/>
          </p:cNvSpPr>
          <p:nvPr>
            <p:ph type="title"/>
          </p:nvPr>
        </p:nvSpPr>
        <p:spPr/>
        <p:txBody>
          <a:bodyPr>
            <a:normAutofit fontScale="90000"/>
          </a:bodyPr>
          <a:lstStyle/>
          <a:p>
            <a:pPr rtl="0"/>
            <a:r>
              <a:rPr lang="pl" sz="3800" b="0" i="0" u="none"/>
              <a:t>Przegląd środowisk społecznościowych</a:t>
            </a:r>
          </a:p>
        </p:txBody>
      </p:sp>
      <p:sp>
        <p:nvSpPr>
          <p:cNvPr id="3496963" name="Rectangle 3"/>
          <p:cNvSpPr>
            <a:spLocks noGrp="1" noChangeArrowheads="1"/>
          </p:cNvSpPr>
          <p:nvPr>
            <p:ph type="body" idx="1"/>
          </p:nvPr>
        </p:nvSpPr>
        <p:spPr>
          <a:xfrm>
            <a:off x="914400" y="1524000"/>
            <a:ext cx="8077200" cy="4953000"/>
          </a:xfrm>
        </p:spPr>
        <p:txBody>
          <a:bodyPr/>
          <a:lstStyle/>
          <a:p>
            <a:pPr algn="l" rtl="0">
              <a:lnSpc>
                <a:spcPct val="95000"/>
              </a:lnSpc>
            </a:pPr>
            <a:r>
              <a:rPr lang="pl" sz="2200" b="0" i="0" u="none"/>
              <a:t> Społeczności partnerów i „przedłużeń organizacji”:</a:t>
            </a:r>
          </a:p>
          <a:p>
            <a:pPr marL="592138" lvl="1" indent="-247650" algn="l" rtl="0">
              <a:lnSpc>
                <a:spcPct val="95000"/>
              </a:lnSpc>
            </a:pPr>
            <a:r>
              <a:rPr lang="pl" sz="1800" b="0" i="0" u="none"/>
              <a:t>Programy wspólnego rozwijania produktu – dla partnerów, ktorzy rozwijają nowe produkty powiązane lub oparte na własności firmy (np. w branży oprogramowania są zazwyczaj nazywani niezależnymi dostawcami oprogramowania (ISV), </a:t>
            </a:r>
            <a:r>
              <a:rPr lang="pl" sz="1800" b="0" i="0" u="none">
                <a:hlinkClick r:id="rId3"/>
              </a:rPr>
              <a:t>www.eclipse.org</a:t>
            </a:r>
            <a:r>
              <a:rPr lang="pl" sz="1800" b="0" i="0" u="none"/>
              <a:t> )</a:t>
            </a:r>
          </a:p>
          <a:p>
            <a:pPr marL="592138" lvl="1" indent="-247650" algn="l" rtl="0">
              <a:lnSpc>
                <a:spcPct val="95000"/>
              </a:lnSpc>
            </a:pPr>
            <a:r>
              <a:rPr lang="pl" sz="1800" b="0" i="0" u="none"/>
              <a:t>Programy rozwoju sprzedaży/marketingu – dla partnerów sprzedaży, osób rozwijających produkt i pośredników sprzedaży (pośrednicy wartości dodanej) produktów/usług przedsiębiorstwa (np. sklepy eBay i Amazon)</a:t>
            </a:r>
          </a:p>
          <a:p>
            <a:pPr marL="592138" lvl="1" indent="-247650" algn="l" rtl="0">
              <a:lnSpc>
                <a:spcPct val="95000"/>
              </a:lnSpc>
            </a:pPr>
            <a:r>
              <a:rPr lang="pl" sz="1800" b="0" i="0" u="none"/>
              <a:t>Firmy outsourcingowe i dostawcy – dla dostawców przedsiębiorstwa szukających nowych szans (np. </a:t>
            </a:r>
            <a:r>
              <a:rPr lang="pl" sz="1800" b="0" i="0" u="none">
                <a:hlinkClick r:id="rId4"/>
              </a:rPr>
              <a:t>www.Alibaba.com</a:t>
            </a:r>
            <a:r>
              <a:rPr lang="pl" sz="1800" b="0" i="0" u="none"/>
              <a:t> )</a:t>
            </a:r>
          </a:p>
          <a:p>
            <a:pPr marL="592138" lvl="1" indent="-247650" algn="l" rtl="0">
              <a:lnSpc>
                <a:spcPct val="95000"/>
              </a:lnSpc>
            </a:pPr>
            <a:r>
              <a:rPr lang="pl" sz="1800" b="0" i="0" u="none"/>
              <a:t>Rozwój wspólnych/branżowych standardów – praca z innymi przedsiębiorstwami w celu rozwijania standardów lub ich implementacji (</a:t>
            </a:r>
            <a:r>
              <a:rPr lang="pl" sz="1800" b="0" i="0" u="none">
                <a:hlinkClick r:id="rId5"/>
              </a:rPr>
              <a:t>www.w3.org</a:t>
            </a:r>
            <a:r>
              <a:rPr lang="pl" sz="1800" b="0" i="0" u="none"/>
              <a:t>, </a:t>
            </a:r>
            <a:r>
              <a:rPr lang="pl" sz="1800" b="0" i="0" u="none">
                <a:hlinkClick r:id="rId6"/>
              </a:rPr>
              <a:t>www.ws-i.org</a:t>
            </a:r>
            <a:r>
              <a:rPr lang="pl" sz="1800" b="0" i="0" u="none"/>
              <a:t>) </a:t>
            </a:r>
          </a:p>
          <a:p>
            <a:pPr marL="592138" lvl="1" indent="-247650" algn="l" rtl="0">
              <a:lnSpc>
                <a:spcPct val="95000"/>
              </a:lnSpc>
            </a:pPr>
            <a:endParaRPr lang="pl" sz="1800" dirty="0"/>
          </a:p>
          <a:p>
            <a:pPr marL="592138" lvl="1" indent="-247650" algn="l" rtl="0">
              <a:lnSpc>
                <a:spcPct val="95000"/>
              </a:lnSpc>
            </a:pPr>
            <a:endParaRPr lang="pl" sz="1800" dirty="0"/>
          </a:p>
          <a:p>
            <a:pPr marL="592138" lvl="1" indent="-247650" algn="l" rtl="0">
              <a:lnSpc>
                <a:spcPct val="95000"/>
              </a:lnSpc>
            </a:pPr>
            <a:endParaRPr lang="pl" sz="1800" dirty="0"/>
          </a:p>
        </p:txBody>
      </p:sp>
    </p:spTree>
    <p:extLst>
      <p:ext uri="{BB962C8B-B14F-4D97-AF65-F5344CB8AC3E}">
        <p14:creationId xmlns:p14="http://schemas.microsoft.com/office/powerpoint/2010/main" val="328333971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B3760EE2-F361-4FE5-8FA5-C8A320FED259}" type="slidenum">
              <a:rPr/>
              <a:pPr/>
              <a:t>4</a:t>
            </a:fld>
            <a:endParaRPr lang="pl" altLang="en-US"/>
          </a:p>
        </p:txBody>
      </p:sp>
      <p:sp>
        <p:nvSpPr>
          <p:cNvPr id="3467266" name="Rectangle 2"/>
          <p:cNvSpPr>
            <a:spLocks noGrp="1" noChangeArrowheads="1"/>
          </p:cNvSpPr>
          <p:nvPr>
            <p:ph type="title"/>
          </p:nvPr>
        </p:nvSpPr>
        <p:spPr/>
        <p:txBody>
          <a:bodyPr/>
          <a:lstStyle/>
          <a:p>
            <a:pPr rtl="0"/>
            <a:r>
              <a:rPr lang="pl" b="0" i="0" u="none"/>
              <a:t>Dlaczego Web 2.0 w biznesie?</a:t>
            </a:r>
          </a:p>
        </p:txBody>
      </p:sp>
      <p:sp>
        <p:nvSpPr>
          <p:cNvPr id="3467267" name="Rectangle 3"/>
          <p:cNvSpPr>
            <a:spLocks noGrp="1" noChangeArrowheads="1"/>
          </p:cNvSpPr>
          <p:nvPr>
            <p:ph type="body" idx="1"/>
          </p:nvPr>
        </p:nvSpPr>
        <p:spPr>
          <a:xfrm>
            <a:off x="914401" y="1524000"/>
            <a:ext cx="8153400" cy="5181600"/>
          </a:xfrm>
        </p:spPr>
        <p:txBody>
          <a:bodyPr>
            <a:normAutofit lnSpcReduction="10000"/>
          </a:bodyPr>
          <a:lstStyle/>
          <a:p>
            <a:pPr algn="l" rtl="0">
              <a:lnSpc>
                <a:spcPct val="95000"/>
              </a:lnSpc>
            </a:pPr>
            <a:r>
              <a:rPr lang="pl" sz="2200" b="0" i="0" u="none"/>
              <a:t>Skąd potrzeba uczestnictwa?</a:t>
            </a:r>
          </a:p>
          <a:p>
            <a:pPr marL="592138" lvl="1" indent="-247650" algn="l" rtl="0">
              <a:lnSpc>
                <a:spcPct val="95000"/>
              </a:lnSpc>
            </a:pPr>
            <a:r>
              <a:rPr lang="pl" sz="2000" b="0" i="0" u="none"/>
              <a:t>Lepszy PR</a:t>
            </a:r>
          </a:p>
          <a:p>
            <a:pPr marL="592138" lvl="1" indent="-247650" algn="l" rtl="0">
              <a:lnSpc>
                <a:spcPct val="95000"/>
              </a:lnSpc>
            </a:pPr>
            <a:r>
              <a:rPr lang="pl" sz="2000" b="0" i="0" u="none"/>
              <a:t>Zwiększone zadowolenie klienta </a:t>
            </a:r>
          </a:p>
          <a:p>
            <a:pPr marL="592138" lvl="1" indent="-247650" algn="l" rtl="0">
              <a:lnSpc>
                <a:spcPct val="95000"/>
              </a:lnSpc>
            </a:pPr>
            <a:r>
              <a:rPr lang="pl" sz="2000" b="0" i="0" u="none"/>
              <a:t>Zwiększenie szansy sprzedaży produktów i usług obecnym i potencjalnym klientom</a:t>
            </a:r>
          </a:p>
          <a:p>
            <a:pPr marL="592138" lvl="1" indent="-247650" algn="l" rtl="0">
              <a:lnSpc>
                <a:spcPct val="95000"/>
              </a:lnSpc>
            </a:pPr>
            <a:r>
              <a:rPr lang="pl" sz="2000" b="0" i="0" u="none"/>
              <a:t>Zwiększenie szans na współpracę i komunikację biznesową</a:t>
            </a:r>
          </a:p>
          <a:p>
            <a:pPr marL="592138" lvl="1" indent="-247650" algn="l" rtl="0">
              <a:lnSpc>
                <a:spcPct val="95000"/>
              </a:lnSpc>
            </a:pPr>
            <a:r>
              <a:rPr lang="pl" sz="2000" b="0" i="0" u="none"/>
              <a:t>Lepsze wsparcie i samopoczucie pracowników</a:t>
            </a:r>
          </a:p>
          <a:p>
            <a:pPr marL="592138" lvl="1" indent="-247650" algn="l" rtl="0">
              <a:lnSpc>
                <a:spcPct val="95000"/>
              </a:lnSpc>
            </a:pPr>
            <a:r>
              <a:rPr lang="pl" sz="2000" b="0" i="0" u="none"/>
              <a:t>Szybsze badania/wspołpraca/rozwój produktu</a:t>
            </a:r>
          </a:p>
          <a:p>
            <a:pPr marL="592138" lvl="1" indent="-247650" algn="l" rtl="0">
              <a:lnSpc>
                <a:spcPct val="95000"/>
              </a:lnSpc>
            </a:pPr>
            <a:r>
              <a:rPr lang="pl" sz="2000" b="0" i="0" u="none"/>
              <a:t>Wykorzystanie „Długiego Ogona” (następny slajd)</a:t>
            </a:r>
          </a:p>
          <a:p>
            <a:pPr marL="592138" lvl="1" indent="-247650" algn="l" rtl="0">
              <a:lnSpc>
                <a:spcPct val="95000"/>
              </a:lnSpc>
            </a:pPr>
            <a:endParaRPr lang="pl" sz="2000" dirty="0"/>
          </a:p>
          <a:p>
            <a:pPr algn="l" rtl="0">
              <a:lnSpc>
                <a:spcPct val="95000"/>
              </a:lnSpc>
            </a:pPr>
            <a:r>
              <a:rPr lang="pl" sz="2400" b="0" i="0" u="none"/>
              <a:t>Ogólnie:</a:t>
            </a:r>
          </a:p>
          <a:p>
            <a:pPr marL="592138" lvl="1" indent="-247650" algn="l" rtl="0">
              <a:lnSpc>
                <a:spcPct val="95000"/>
              </a:lnSpc>
            </a:pPr>
            <a:r>
              <a:rPr lang="pl" sz="2000" b="0" i="0" u="none"/>
              <a:t>Otwarte kanały komunikacji</a:t>
            </a:r>
          </a:p>
          <a:p>
            <a:pPr marL="592138" lvl="1" indent="-247650" algn="l" rtl="0">
              <a:lnSpc>
                <a:spcPct val="95000"/>
              </a:lnSpc>
            </a:pPr>
            <a:r>
              <a:rPr lang="pl" sz="2000" b="0" i="0" u="none"/>
              <a:t>Poprawa relacji</a:t>
            </a:r>
          </a:p>
          <a:p>
            <a:pPr marL="592138" lvl="1" indent="-247650" algn="l" rtl="0">
              <a:lnSpc>
                <a:spcPct val="95000"/>
              </a:lnSpc>
            </a:pPr>
            <a:r>
              <a:rPr lang="pl" sz="2000" b="0" i="0" u="none"/>
              <a:t>Odkrywanie szans</a:t>
            </a:r>
          </a:p>
          <a:p>
            <a:pPr marL="592138" lvl="1" indent="-247650" algn="l" rtl="0">
              <a:lnSpc>
                <a:spcPct val="95000"/>
              </a:lnSpc>
            </a:pPr>
            <a:r>
              <a:rPr lang="pl" sz="2000" b="0" i="0" u="none"/>
              <a:t>Wzrost sprzedaży</a:t>
            </a:r>
          </a:p>
        </p:txBody>
      </p:sp>
    </p:spTree>
    <p:extLst>
      <p:ext uri="{BB962C8B-B14F-4D97-AF65-F5344CB8AC3E}">
        <p14:creationId xmlns:p14="http://schemas.microsoft.com/office/powerpoint/2010/main" val="313383377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ymbol zastępczy numeru slajdu 6"/>
          <p:cNvSpPr>
            <a:spLocks noGrp="1"/>
          </p:cNvSpPr>
          <p:nvPr>
            <p:ph type="sldNum" sz="quarter" idx="12"/>
          </p:nvPr>
        </p:nvSpPr>
        <p:spPr/>
        <p:txBody>
          <a:bodyPr/>
          <a:lstStyle/>
          <a:p>
            <a:pPr algn="l" rtl="0"/>
            <a:fld id="{93E499A6-0F77-42B7-97C1-B117E8F51344}" type="slidenum">
              <a:rPr/>
              <a:pPr/>
              <a:t>40</a:t>
            </a:fld>
            <a:endParaRPr lang="pl" altLang="en-US"/>
          </a:p>
        </p:txBody>
      </p:sp>
      <p:sp>
        <p:nvSpPr>
          <p:cNvPr id="3614722" name="Rectangle 2"/>
          <p:cNvSpPr>
            <a:spLocks noGrp="1" noChangeArrowheads="1"/>
          </p:cNvSpPr>
          <p:nvPr>
            <p:ph type="title"/>
          </p:nvPr>
        </p:nvSpPr>
        <p:spPr/>
        <p:txBody>
          <a:bodyPr/>
          <a:lstStyle/>
          <a:p>
            <a:pPr rtl="0"/>
            <a:r>
              <a:rPr lang="pl" b="0" i="0" u="none"/>
              <a:t>Modele interakcji</a:t>
            </a:r>
          </a:p>
        </p:txBody>
      </p:sp>
      <p:sp>
        <p:nvSpPr>
          <p:cNvPr id="3614723" name="Rectangle 3"/>
          <p:cNvSpPr>
            <a:spLocks noGrp="1" noChangeArrowheads="1"/>
          </p:cNvSpPr>
          <p:nvPr>
            <p:ph type="body" sz="half" idx="1"/>
          </p:nvPr>
        </p:nvSpPr>
        <p:spPr>
          <a:xfrm>
            <a:off x="912813" y="1514475"/>
            <a:ext cx="8231187" cy="1228725"/>
          </a:xfrm>
        </p:spPr>
        <p:txBody>
          <a:bodyPr/>
          <a:lstStyle/>
          <a:p>
            <a:pPr algn="l" rtl="0">
              <a:lnSpc>
                <a:spcPct val="95000"/>
              </a:lnSpc>
            </a:pPr>
            <a:r>
              <a:rPr lang="pl" sz="1800" b="0" i="0" u="none"/>
              <a:t>Usługi lub narzędzia społecznościowe angażują różne zachowania, modele interakcji i mechanizmy kontroli</a:t>
            </a:r>
          </a:p>
          <a:p>
            <a:pPr algn="l" rtl="0">
              <a:lnSpc>
                <a:spcPct val="95000"/>
              </a:lnSpc>
            </a:pPr>
            <a:r>
              <a:rPr lang="pl" sz="1800" b="0" i="0" u="none"/>
              <a:t>Te czynniki muszą być wzięte pod uwagę podczas tworzenia modelu przypadków-użycia dla danej społeczności</a:t>
            </a:r>
          </a:p>
        </p:txBody>
      </p:sp>
      <p:graphicFrame>
        <p:nvGraphicFramePr>
          <p:cNvPr id="3615036" name="Group 316"/>
          <p:cNvGraphicFramePr>
            <a:graphicFrameLocks noGrp="1"/>
          </p:cNvGraphicFramePr>
          <p:nvPr>
            <p:ph sz="half" idx="2"/>
            <p:extLst>
              <p:ext uri="{D42A27DB-BD31-4B8C-83A1-F6EECF244321}">
                <p14:modId xmlns:p14="http://schemas.microsoft.com/office/powerpoint/2010/main" val="2312516260"/>
              </p:ext>
            </p:extLst>
          </p:nvPr>
        </p:nvGraphicFramePr>
        <p:xfrm>
          <a:off x="914400" y="2667000"/>
          <a:ext cx="8066088" cy="4023360"/>
        </p:xfrm>
        <a:graphic>
          <a:graphicData uri="http://schemas.openxmlformats.org/drawingml/2006/table">
            <a:tbl>
              <a:tblPr/>
              <a:tblGrid>
                <a:gridCol w="1243013"/>
                <a:gridCol w="1651000"/>
                <a:gridCol w="1706562"/>
                <a:gridCol w="1649413"/>
                <a:gridCol w="1816100"/>
              </a:tblGrid>
              <a:tr h="160338">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Narzędzie</a:t>
                      </a:r>
                      <a:endParaRPr kumimoji="0" lang="pl" sz="900" b="0" i="0" u="none" strike="noStrike" cap="none" normalizeH="0" baseline="0" dirty="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Interakcja</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Kontrola</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Autorstwo</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Żywotność</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Fora dyskusyjne</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Wiele-do-wielu</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Moderator (opcjonalnie) z kontrola administracyjną</a:t>
                      </a:r>
                      <a:endParaRPr kumimoji="0" lang="pl" sz="900" b="0" i="0" u="none" strike="noStrike" cap="none" normalizeH="0" baseline="0" dirty="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Ktokolwiek lub zarejestrowani członkowie</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Nieograniczony</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Blogi</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Jeden-do-wielu</a:t>
                      </a:r>
                      <a:endParaRPr kumimoji="0" lang="pl" sz="900" b="0" i="0" u="none" strike="noStrike" cap="none" normalizeH="0" baseline="0" dirty="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Właściciel z całkowitą kontrolą</a:t>
                      </a:r>
                      <a:endParaRPr kumimoji="0" lang="pl" sz="900" b="0" i="0" u="none" strike="noStrike" cap="none" normalizeH="0" baseline="0" dirty="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Właściciel, komentarze tworzone przez innych</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Nieograniczony</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Strony wiki</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Jeden-do-wielu, kilka-do-wielu,</a:t>
                      </a:r>
                    </a:p>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Wiele-do-wielu</a:t>
                      </a:r>
                      <a:endParaRPr kumimoji="0" lang="pl" sz="900" b="0" i="0" u="none" strike="noStrike" cap="none" normalizeH="0" baseline="0" dirty="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Właściciel(e) z całkowitą kontrolą</a:t>
                      </a:r>
                      <a:endParaRPr kumimoji="0" lang="pl" sz="900" b="0" i="0" u="none" strike="noStrike" cap="none" normalizeH="0" baseline="0" dirty="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Właściciel, opcjonalnie komentarze tworzone przez innych</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Nieograniczony</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„Oznaczanie”</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Wiele-do-wielu, jeden-do-kilku, </a:t>
                      </a:r>
                    </a:p>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Jeden-do-wielu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Nikt/uspołecznione, właściciel</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Ktokolwiek lub zarejestrowani członkowie, właściciel</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Nieograniczony</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Pokoje czatu</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Wiele-do-wielu</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Moderator (opcjonalnie) z kontrola administracyjną</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Ktokolwiek, lub kontrolowane przez moderatora</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Ograniczony sesjami, możliwość tworzenia wielu sesji</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Webcasty, videocasty</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Jeden-do-wielu</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Twórca</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Twórca, opcjonalnie komentarze tworzone przez innych</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Nieograniczony</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Komunikatory internetowe</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Jeden-do-jednego,</a:t>
                      </a:r>
                    </a:p>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Wiele-do-wielu</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Nikt lub uspołecznione</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Ktokolwiek</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Ograniczony sesjami, możliwość tworzenia wielu sesji</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Sieci kontaktów</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Jeden-do-wielu</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Właściciel</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Właściciel, może być dzielone z innymi</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Nieograniczony</a:t>
                      </a:r>
                      <a:endParaRPr kumimoji="0" lang="pl" sz="900" b="0" i="0" u="none" strike="noStrike" cap="none" normalizeH="0" baseline="0" smtClean="0">
                        <a:ln>
                          <a:noFill/>
                        </a:ln>
                        <a:solidFill>
                          <a:schemeClr val="tx1"/>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Arial" charset="0"/>
                          <a:ea typeface="MS Mincho" pitchFamily="49" charset="-128"/>
                          <a:cs typeface="Arial" charset="0"/>
                        </a:rPr>
                        <a:t>Listy pocztowe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Arial" charset="0"/>
                          <a:ea typeface="MS Mincho" pitchFamily="49" charset="-128"/>
                          <a:cs typeface="Arial" charset="0"/>
                        </a:rPr>
                        <a:t>Wiele-do-wielu</a:t>
                      </a:r>
                    </a:p>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Arial" charset="0"/>
                          <a:ea typeface="MS Mincho" pitchFamily="49" charset="-128"/>
                          <a:cs typeface="Arial" charset="0"/>
                        </a:rPr>
                        <a:t>Jeden-do-wielu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Arial" charset="0"/>
                          <a:ea typeface="MS Mincho" pitchFamily="49" charset="-128"/>
                          <a:cs typeface="Arial" charset="0"/>
                        </a:rPr>
                        <a:t>Administrator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a:ln>
                            <a:noFill/>
                          </a:ln>
                          <a:solidFill>
                            <a:schemeClr val="tx1"/>
                          </a:solidFill>
                          <a:effectLst/>
                          <a:latin typeface="Arial" charset="0"/>
                          <a:ea typeface="MS Mincho" pitchFamily="49" charset="-128"/>
                          <a:cs typeface="Arial" charset="0"/>
                        </a:rPr>
                        <a:t>Ktokolwiek lub właściciel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0">
                        <a:lnSpc>
                          <a:spcPct val="100000"/>
                        </a:lnSpc>
                        <a:spcBef>
                          <a:spcPct val="0"/>
                        </a:spcBef>
                        <a:spcAft>
                          <a:spcPct val="0"/>
                        </a:spcAft>
                        <a:buClrTx/>
                        <a:buSzTx/>
                        <a:buFontTx/>
                        <a:buNone/>
                        <a:tabLst/>
                      </a:pPr>
                      <a:r>
                        <a:rPr kumimoji="0" lang="pl" sz="900" b="0" i="0" u="none" strike="noStrike" cap="none" normalizeH="0" baseline="0" dirty="0">
                          <a:ln>
                            <a:noFill/>
                          </a:ln>
                          <a:solidFill>
                            <a:schemeClr val="tx1"/>
                          </a:solidFill>
                          <a:effectLst/>
                          <a:latin typeface="Arial" charset="0"/>
                          <a:ea typeface="MS Mincho" pitchFamily="49" charset="-128"/>
                          <a:cs typeface="Arial" charset="0"/>
                        </a:rPr>
                        <a:t>Nieograniczony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04039546"/>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9B1DC503-7714-4651-8724-B347E879E594}" type="slidenum">
              <a:rPr/>
              <a:pPr/>
              <a:t>41</a:t>
            </a:fld>
            <a:endParaRPr lang="pl" altLang="en-US"/>
          </a:p>
        </p:txBody>
      </p:sp>
      <p:sp>
        <p:nvSpPr>
          <p:cNvPr id="3608578" name="Rectangle 2"/>
          <p:cNvSpPr>
            <a:spLocks noGrp="1" noChangeArrowheads="1"/>
          </p:cNvSpPr>
          <p:nvPr>
            <p:ph type="title"/>
          </p:nvPr>
        </p:nvSpPr>
        <p:spPr/>
        <p:txBody>
          <a:bodyPr/>
          <a:lstStyle/>
          <a:p>
            <a:pPr rtl="0"/>
            <a:r>
              <a:rPr lang="pl" b="0" i="0" u="none"/>
              <a:t>Społecznościowe przykłady użycia</a:t>
            </a:r>
          </a:p>
        </p:txBody>
      </p:sp>
      <p:sp>
        <p:nvSpPr>
          <p:cNvPr id="3608579" name="Rectangle 3"/>
          <p:cNvSpPr>
            <a:spLocks noGrp="1" noChangeArrowheads="1"/>
          </p:cNvSpPr>
          <p:nvPr>
            <p:ph type="body" idx="1"/>
          </p:nvPr>
        </p:nvSpPr>
        <p:spPr>
          <a:xfrm>
            <a:off x="914400" y="1524000"/>
            <a:ext cx="8153400" cy="5029200"/>
          </a:xfrm>
        </p:spPr>
        <p:txBody>
          <a:bodyPr>
            <a:normAutofit lnSpcReduction="10000"/>
          </a:bodyPr>
          <a:lstStyle/>
          <a:p>
            <a:pPr algn="l" rtl="0">
              <a:lnSpc>
                <a:spcPct val="95000"/>
              </a:lnSpc>
            </a:pPr>
            <a:r>
              <a:rPr lang="pl" sz="1600" b="0" i="0" u="none"/>
              <a:t>Przykłady użycia - scenariusze, które łączą jedno lub więcej narzędzi w celu osiągnięcia określonych celów</a:t>
            </a:r>
          </a:p>
          <a:p>
            <a:pPr marL="592138" lvl="1" indent="-247650" algn="l" rtl="0">
              <a:lnSpc>
                <a:spcPct val="95000"/>
              </a:lnSpc>
            </a:pPr>
            <a:r>
              <a:rPr lang="pl" sz="1400" b="0" i="0" u="none"/>
              <a:t>Służą jako zasoby lub procesy wielokrotnego użycia w przyszłych sytuacjach, a więc nie musisz wymyślać ich ponownie za każdym razem.</a:t>
            </a:r>
          </a:p>
          <a:p>
            <a:pPr marL="592138" lvl="1" indent="-247650" algn="l" rtl="0">
              <a:lnSpc>
                <a:spcPct val="95000"/>
              </a:lnSpc>
            </a:pPr>
            <a:r>
              <a:rPr lang="pl" sz="1400" b="0" i="0" u="none"/>
              <a:t>Pomagają definiować kto może być odbiorcami i potencjalnymi interesariuszami</a:t>
            </a:r>
          </a:p>
          <a:p>
            <a:pPr marL="592138" lvl="1" indent="-247650" algn="l" rtl="0">
              <a:lnSpc>
                <a:spcPct val="95000"/>
              </a:lnSpc>
            </a:pPr>
            <a:r>
              <a:rPr lang="pl" sz="1400" b="0" i="0" u="none"/>
              <a:t>Pokazuje przygotowany plan ataku do, który może być przedstawiony interesariuszom</a:t>
            </a:r>
          </a:p>
          <a:p>
            <a:pPr marL="592138" lvl="1" indent="-247650" algn="l" rtl="0">
              <a:lnSpc>
                <a:spcPct val="95000"/>
              </a:lnSpc>
            </a:pPr>
            <a:r>
              <a:rPr lang="pl" sz="1400" b="0" i="0" u="none"/>
              <a:t>Jeżeli przypadek powtarza się bardzo często pozwala na znalezienie sposobu porównania sukcesów w długim okresie czasu i sposobu na jego dopracowanie</a:t>
            </a:r>
          </a:p>
          <a:p>
            <a:pPr marL="592138" lvl="1" indent="-247650" algn="l" rtl="0">
              <a:lnSpc>
                <a:spcPct val="95000"/>
              </a:lnSpc>
            </a:pPr>
            <a:r>
              <a:rPr lang="pl" sz="1400" b="0" i="0" u="none"/>
              <a:t>Dokumentuj każdy nowy scenariusz jako przykład użycia; nigdy nie wiesz kiedy wykorzystasz go ponownie</a:t>
            </a:r>
          </a:p>
          <a:p>
            <a:pPr marL="592138" lvl="1" indent="-247650" algn="l" rtl="0">
              <a:lnSpc>
                <a:spcPct val="95000"/>
              </a:lnSpc>
            </a:pPr>
            <a:r>
              <a:rPr lang="pl" sz="1400" b="0" i="0" u="none"/>
              <a:t>Każdy scenariusz (instancja) może nieznacznie się różnić; pozwalaja na pewne róznice, ale szukaj cech wspólnych.</a:t>
            </a:r>
            <a:endParaRPr lang="pl" sz="2400" dirty="0"/>
          </a:p>
          <a:p>
            <a:pPr algn="l" rtl="0">
              <a:lnSpc>
                <a:spcPct val="95000"/>
              </a:lnSpc>
            </a:pPr>
            <a:r>
              <a:rPr lang="pl" sz="1600" b="0" i="0" u="none"/>
              <a:t>Co należy zrobić:</a:t>
            </a:r>
          </a:p>
          <a:p>
            <a:pPr marL="592138" lvl="1" indent="-247650" algn="l" rtl="0">
              <a:lnSpc>
                <a:spcPct val="95000"/>
              </a:lnSpc>
            </a:pPr>
            <a:r>
              <a:rPr lang="pl" sz="1400" b="0" i="0" u="none"/>
              <a:t>Zapisz definicję typu odbiorców</a:t>
            </a:r>
          </a:p>
          <a:p>
            <a:pPr marL="592138" lvl="1" indent="-247650" algn="l" rtl="0">
              <a:lnSpc>
                <a:spcPct val="95000"/>
              </a:lnSpc>
            </a:pPr>
            <a:r>
              <a:rPr lang="pl" sz="1400" b="0" i="0" u="none"/>
              <a:t>Śledź jakie zasoby były uzyte dla każdej z instancji</a:t>
            </a:r>
          </a:p>
          <a:p>
            <a:pPr marL="592138" lvl="1" indent="-247650" algn="l" rtl="0">
              <a:lnSpc>
                <a:spcPct val="95000"/>
              </a:lnSpc>
            </a:pPr>
            <a:r>
              <a:rPr lang="pl" sz="1400" b="0" i="0" u="none"/>
              <a:t>Śledź jakie procesy zostały wykorzystane (rekrutacja, ustawienia strony, działania na żywo, zasady)</a:t>
            </a:r>
          </a:p>
          <a:p>
            <a:pPr marL="592138" lvl="1" indent="-247650" algn="l" rtl="0">
              <a:lnSpc>
                <a:spcPct val="95000"/>
              </a:lnSpc>
            </a:pPr>
            <a:r>
              <a:rPr lang="pl" sz="1400" b="0" i="0" u="none"/>
              <a:t>Śledź koszty (zatrudnienie, zasoby IT, koszty promocji, itd.)</a:t>
            </a:r>
          </a:p>
          <a:p>
            <a:pPr marL="592138" lvl="1" indent="-247650" algn="l" rtl="0">
              <a:lnSpc>
                <a:spcPct val="95000"/>
              </a:lnSpc>
            </a:pPr>
            <a:r>
              <a:rPr lang="pl" sz="1400" b="0" i="0" u="none"/>
              <a:t>Śledź wymagania czasowe.</a:t>
            </a:r>
          </a:p>
          <a:p>
            <a:pPr marL="592138" lvl="1" indent="-247650" algn="l" rtl="0">
              <a:lnSpc>
                <a:spcPct val="95000"/>
              </a:lnSpc>
            </a:pPr>
            <a:r>
              <a:rPr lang="pl" sz="1400" b="0" i="0" u="none"/>
              <a:t>Śledź dostarczone przypadki użycia i statystyki zebrane w długim okresie</a:t>
            </a:r>
          </a:p>
          <a:p>
            <a:pPr marL="592138" lvl="1" indent="-247650" algn="l" rtl="0">
              <a:lnSpc>
                <a:spcPct val="95000"/>
              </a:lnSpc>
            </a:pPr>
            <a:r>
              <a:rPr lang="pl" sz="1400" b="0" i="0" u="none"/>
              <a:t>Narysuj krótki schemat przepływu/sekwencję opisującą co zostało dostarczone i kiedy</a:t>
            </a:r>
            <a:endParaRPr lang="pl" sz="2400" dirty="0"/>
          </a:p>
          <a:p>
            <a:pPr algn="l" rtl="0">
              <a:lnSpc>
                <a:spcPct val="95000"/>
              </a:lnSpc>
            </a:pPr>
            <a:endParaRPr lang="pl" sz="1400" dirty="0"/>
          </a:p>
        </p:txBody>
      </p:sp>
    </p:spTree>
    <p:extLst>
      <p:ext uri="{BB962C8B-B14F-4D97-AF65-F5344CB8AC3E}">
        <p14:creationId xmlns:p14="http://schemas.microsoft.com/office/powerpoint/2010/main" val="17117594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531F34D5-2EA7-4ED7-B024-1A4FD0BE8726}" type="slidenum">
              <a:rPr/>
              <a:pPr/>
              <a:t>42</a:t>
            </a:fld>
            <a:endParaRPr lang="pl" altLang="en-US"/>
          </a:p>
        </p:txBody>
      </p:sp>
      <p:sp>
        <p:nvSpPr>
          <p:cNvPr id="3610626" name="Rectangle 2"/>
          <p:cNvSpPr>
            <a:spLocks noGrp="1" noChangeArrowheads="1"/>
          </p:cNvSpPr>
          <p:nvPr>
            <p:ph type="title"/>
          </p:nvPr>
        </p:nvSpPr>
        <p:spPr/>
        <p:txBody>
          <a:bodyPr/>
          <a:lstStyle/>
          <a:p>
            <a:pPr rtl="0"/>
            <a:r>
              <a:rPr lang="pl" b="0" i="0" u="none"/>
              <a:t>Przypadek użycia: Grupy robocze</a:t>
            </a:r>
          </a:p>
        </p:txBody>
      </p:sp>
      <p:sp>
        <p:nvSpPr>
          <p:cNvPr id="3610627" name="Rectangle 3"/>
          <p:cNvSpPr>
            <a:spLocks noGrp="1" noChangeArrowheads="1"/>
          </p:cNvSpPr>
          <p:nvPr>
            <p:ph type="body" idx="1"/>
          </p:nvPr>
        </p:nvSpPr>
        <p:spPr>
          <a:xfrm>
            <a:off x="914400" y="1524000"/>
            <a:ext cx="8001000" cy="4876800"/>
          </a:xfrm>
        </p:spPr>
        <p:txBody>
          <a:bodyPr>
            <a:normAutofit fontScale="92500" lnSpcReduction="20000"/>
          </a:bodyPr>
          <a:lstStyle/>
          <a:p>
            <a:pPr algn="l" rtl="0">
              <a:lnSpc>
                <a:spcPct val="95000"/>
              </a:lnSpc>
            </a:pPr>
            <a:r>
              <a:rPr lang="pl" sz="2000" b="0" i="0" u="none"/>
              <a:t>Krótko lub długotrwała grupa, z góry określonych i podobnie myślących, członków próbujących osiągnąć cel lub zakończyć projekt</a:t>
            </a:r>
          </a:p>
          <a:p>
            <a:pPr marL="592138" lvl="1" indent="-247650" algn="l" rtl="0">
              <a:lnSpc>
                <a:spcPct val="95000"/>
              </a:lnSpc>
            </a:pPr>
            <a:r>
              <a:rPr lang="pl" sz="1800" b="0" i="0" u="none"/>
              <a:t>Zdefiniuj kartę grupy roboczej zawierającą cele, procesy i członkostwo</a:t>
            </a:r>
          </a:p>
          <a:p>
            <a:pPr marL="592138" lvl="1" indent="-247650" algn="l" rtl="0">
              <a:lnSpc>
                <a:spcPct val="95000"/>
              </a:lnSpc>
            </a:pPr>
            <a:endParaRPr lang="pl" sz="1800" dirty="0"/>
          </a:p>
          <a:p>
            <a:pPr marL="592138" lvl="1" indent="-247650" algn="l" rtl="0">
              <a:lnSpc>
                <a:spcPct val="95000"/>
              </a:lnSpc>
            </a:pPr>
            <a:endParaRPr lang="pl" sz="1800" dirty="0"/>
          </a:p>
          <a:p>
            <a:pPr algn="l" rtl="0">
              <a:lnSpc>
                <a:spcPct val="95000"/>
              </a:lnSpc>
            </a:pPr>
            <a:r>
              <a:rPr lang="pl" sz="2000" b="0" i="0" u="none"/>
              <a:t>Implementacja</a:t>
            </a:r>
          </a:p>
          <a:p>
            <a:pPr marL="592138" lvl="1" indent="-247650" algn="l" rtl="0">
              <a:lnSpc>
                <a:spcPct val="95000"/>
              </a:lnSpc>
            </a:pPr>
            <a:r>
              <a:rPr lang="pl" sz="1800" b="0" i="0" u="none"/>
              <a:t>Prywatne strony wiki zawierające informacje nt. wewnętrznych wydarzeń grupy, repozytorium dokumentów</a:t>
            </a:r>
          </a:p>
          <a:p>
            <a:pPr marL="592138" lvl="1" indent="-247650" algn="l" rtl="0">
              <a:lnSpc>
                <a:spcPct val="95000"/>
              </a:lnSpc>
            </a:pPr>
            <a:r>
              <a:rPr lang="pl" sz="1800" b="0" i="0" u="none"/>
              <a:t>Ogólnie dostępne strony wiki zawierające informacje dla opinii publicznej</a:t>
            </a:r>
          </a:p>
          <a:p>
            <a:pPr marL="592138" lvl="1" indent="-247650" algn="l" rtl="0">
              <a:lnSpc>
                <a:spcPct val="95000"/>
              </a:lnSpc>
            </a:pPr>
            <a:r>
              <a:rPr lang="pl" sz="1800" b="0" i="0" u="none"/>
              <a:t>Oznaczenia społeczne dla każdej z grup – dla wymiany informacji</a:t>
            </a:r>
          </a:p>
          <a:p>
            <a:pPr marL="592138" lvl="1" indent="-247650" algn="l" rtl="0">
              <a:lnSpc>
                <a:spcPct val="95000"/>
              </a:lnSpc>
            </a:pPr>
            <a:r>
              <a:rPr lang="pl" sz="1800" b="0" i="0" u="none"/>
              <a:t>Blogi tworzone przez liderów grupy lub jeden zewnętrzny blog dla całej grupy</a:t>
            </a:r>
          </a:p>
          <a:p>
            <a:pPr marL="592138" lvl="1" indent="-247650" algn="l" rtl="0">
              <a:lnSpc>
                <a:spcPct val="95000"/>
              </a:lnSpc>
            </a:pPr>
            <a:r>
              <a:rPr lang="pl" sz="1800" b="0" i="0" u="none"/>
              <a:t>Prywatne fora dla wewnętrznych dyskusji grupy (a także ogólnie dostępne odpowiedniki)</a:t>
            </a:r>
          </a:p>
          <a:p>
            <a:pPr marL="592138" lvl="1" indent="-247650" algn="l" rtl="0">
              <a:lnSpc>
                <a:spcPct val="95000"/>
              </a:lnSpc>
            </a:pPr>
            <a:r>
              <a:rPr lang="pl" sz="1800" b="0" i="0" u="none"/>
              <a:t>Pokój czatu – grupowe dyskusje na żywo</a:t>
            </a:r>
          </a:p>
          <a:p>
            <a:pPr marL="592138" lvl="1" indent="-247650" algn="l" rtl="0">
              <a:lnSpc>
                <a:spcPct val="95000"/>
              </a:lnSpc>
            </a:pPr>
            <a:r>
              <a:rPr lang="pl" sz="1800" b="0" i="0" u="none"/>
              <a:t>Screencasty – grupowe prezentacje z wykorzystaniem internetu</a:t>
            </a:r>
          </a:p>
          <a:p>
            <a:pPr marL="592138" lvl="1" indent="-247650" algn="l" rtl="0">
              <a:lnSpc>
                <a:spcPct val="95000"/>
              </a:lnSpc>
            </a:pPr>
            <a:r>
              <a:rPr lang="pl" sz="1800" b="0" i="0" u="none"/>
              <a:t>Sondaże – głosowania w celu podjęcia decyzji</a:t>
            </a:r>
          </a:p>
        </p:txBody>
      </p:sp>
    </p:spTree>
    <p:extLst>
      <p:ext uri="{BB962C8B-B14F-4D97-AF65-F5344CB8AC3E}">
        <p14:creationId xmlns:p14="http://schemas.microsoft.com/office/powerpoint/2010/main" val="186484515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E49E2310-AFEF-41F8-BC19-2A58787D3734}" type="slidenum">
              <a:rPr/>
              <a:pPr/>
              <a:t>43</a:t>
            </a:fld>
            <a:endParaRPr lang="pl" altLang="en-US"/>
          </a:p>
        </p:txBody>
      </p:sp>
      <p:sp>
        <p:nvSpPr>
          <p:cNvPr id="3612674" name="Rectangle 2"/>
          <p:cNvSpPr>
            <a:spLocks noGrp="1" noChangeArrowheads="1"/>
          </p:cNvSpPr>
          <p:nvPr>
            <p:ph type="title"/>
          </p:nvPr>
        </p:nvSpPr>
        <p:spPr/>
        <p:txBody>
          <a:bodyPr/>
          <a:lstStyle/>
          <a:p>
            <a:pPr rtl="0"/>
            <a:r>
              <a:rPr lang="pl" b="0" i="0" u="none"/>
              <a:t>Przypadek użycia: Projekty książek</a:t>
            </a:r>
          </a:p>
        </p:txBody>
      </p:sp>
      <p:sp>
        <p:nvSpPr>
          <p:cNvPr id="3612675" name="Rectangle 3"/>
          <p:cNvSpPr>
            <a:spLocks noGrp="1" noChangeArrowheads="1"/>
          </p:cNvSpPr>
          <p:nvPr>
            <p:ph type="body" idx="1"/>
          </p:nvPr>
        </p:nvSpPr>
        <p:spPr>
          <a:xfrm>
            <a:off x="914400" y="1524000"/>
            <a:ext cx="7861300" cy="4516438"/>
          </a:xfrm>
        </p:spPr>
        <p:txBody>
          <a:bodyPr/>
          <a:lstStyle/>
          <a:p>
            <a:pPr algn="l" rtl="0">
              <a:lnSpc>
                <a:spcPct val="95000"/>
              </a:lnSpc>
            </a:pPr>
            <a:r>
              <a:rPr lang="pl" sz="2400" b="0" i="0" u="none"/>
              <a:t>Jeden lub więcej autorów wspołpracujących nad projektem książki. </a:t>
            </a:r>
          </a:p>
          <a:p>
            <a:pPr marL="592138" lvl="1" indent="-247650" algn="l" rtl="0">
              <a:lnSpc>
                <a:spcPct val="95000"/>
              </a:lnSpc>
            </a:pPr>
            <a:endParaRPr lang="pl" sz="2000" dirty="0"/>
          </a:p>
          <a:p>
            <a:pPr algn="l" rtl="0">
              <a:lnSpc>
                <a:spcPct val="95000"/>
              </a:lnSpc>
            </a:pPr>
            <a:r>
              <a:rPr lang="pl" sz="2400" b="0" i="0" u="none"/>
              <a:t>Implementacja</a:t>
            </a:r>
          </a:p>
          <a:p>
            <a:pPr marL="592138" lvl="1" indent="-247650" algn="l" rtl="0">
              <a:lnSpc>
                <a:spcPct val="95000"/>
              </a:lnSpc>
            </a:pPr>
            <a:r>
              <a:rPr lang="pl" sz="2000" b="0" i="0" u="none"/>
              <a:t>Prywatne strony wiki pozwalające na udokumentowanie rozwoju i zawierające repozytorium autorów</a:t>
            </a:r>
          </a:p>
          <a:p>
            <a:pPr marL="592138" lvl="1" indent="-247650" algn="l" rtl="0">
              <a:lnSpc>
                <a:spcPct val="95000"/>
              </a:lnSpc>
            </a:pPr>
            <a:r>
              <a:rPr lang="pl" sz="2000" b="0" i="0" u="none"/>
              <a:t>Ogólnie dostępne strony wiki (po wydaniu) zawierające erraty, aktualizacje, repozytorium</a:t>
            </a:r>
          </a:p>
          <a:p>
            <a:pPr marL="592138" lvl="1" indent="-247650" algn="l" rtl="0">
              <a:lnSpc>
                <a:spcPct val="95000"/>
              </a:lnSpc>
            </a:pPr>
            <a:r>
              <a:rPr lang="pl" sz="2000" b="0" i="0" u="none"/>
              <a:t>Jeden blog (indywidualny lub grupowy) – w celu informowania czytelników o postępach</a:t>
            </a:r>
          </a:p>
          <a:p>
            <a:pPr marL="592138" lvl="1" indent="-247650" algn="l" rtl="0">
              <a:lnSpc>
                <a:spcPct val="95000"/>
              </a:lnSpc>
            </a:pPr>
            <a:r>
              <a:rPr lang="pl" sz="2000" b="0" i="0" u="none"/>
              <a:t>Pokoje czatu lub rozmowy konferencyjne – pozwalające na regularne spotkania autorów</a:t>
            </a:r>
          </a:p>
          <a:p>
            <a:pPr marL="592138" lvl="1" indent="-247650" algn="l" rtl="0">
              <a:lnSpc>
                <a:spcPct val="95000"/>
              </a:lnSpc>
            </a:pPr>
            <a:endParaRPr lang="pl" sz="2000" dirty="0"/>
          </a:p>
        </p:txBody>
      </p:sp>
    </p:spTree>
    <p:extLst>
      <p:ext uri="{BB962C8B-B14F-4D97-AF65-F5344CB8AC3E}">
        <p14:creationId xmlns:p14="http://schemas.microsoft.com/office/powerpoint/2010/main" val="388532723"/>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7CA9A1CC-2D14-4811-B992-48CE241549D7}" type="slidenum">
              <a:rPr/>
              <a:pPr/>
              <a:t>44</a:t>
            </a:fld>
            <a:endParaRPr lang="pl" altLang="en-US"/>
          </a:p>
        </p:txBody>
      </p:sp>
      <p:sp>
        <p:nvSpPr>
          <p:cNvPr id="3604482" name="Rectangle 2"/>
          <p:cNvSpPr>
            <a:spLocks noGrp="1" noChangeArrowheads="1"/>
          </p:cNvSpPr>
          <p:nvPr>
            <p:ph type="title"/>
          </p:nvPr>
        </p:nvSpPr>
        <p:spPr/>
        <p:txBody>
          <a:bodyPr/>
          <a:lstStyle/>
          <a:p>
            <a:pPr rtl="0"/>
            <a:r>
              <a:rPr lang="pl" b="0" i="0" u="none"/>
              <a:t>Przypadek użycia: Crowdsourcing</a:t>
            </a:r>
          </a:p>
        </p:txBody>
      </p:sp>
      <p:sp>
        <p:nvSpPr>
          <p:cNvPr id="3604483" name="Rectangle 3"/>
          <p:cNvSpPr>
            <a:spLocks noGrp="1" noChangeArrowheads="1"/>
          </p:cNvSpPr>
          <p:nvPr>
            <p:ph type="body" idx="1"/>
          </p:nvPr>
        </p:nvSpPr>
        <p:spPr>
          <a:xfrm>
            <a:off x="914400" y="1524000"/>
            <a:ext cx="8001000" cy="4876800"/>
          </a:xfrm>
        </p:spPr>
        <p:txBody>
          <a:bodyPr>
            <a:normAutofit lnSpcReduction="10000"/>
          </a:bodyPr>
          <a:lstStyle/>
          <a:p>
            <a:pPr algn="l" rtl="0">
              <a:lnSpc>
                <a:spcPct val="95000"/>
              </a:lnSpc>
            </a:pPr>
            <a:r>
              <a:rPr lang="pl" sz="1600" b="0" i="0" u="none"/>
              <a:t>Zaproszenie odbiorców do udziału w burzy mózgów, projektowaniu lub tworzeniu pomysłu, produktu lub usługi. </a:t>
            </a:r>
          </a:p>
          <a:p>
            <a:pPr marL="592138" lvl="1" indent="-247650" algn="l" rtl="0">
              <a:lnSpc>
                <a:spcPct val="95000"/>
              </a:lnSpc>
            </a:pPr>
            <a:r>
              <a:rPr lang="pl" sz="1400" b="0" i="0" u="none"/>
              <a:t>Określ kluczowy problem lub kwestię, którą chcesz rozwiązać. Bądź konkretny. </a:t>
            </a:r>
          </a:p>
          <a:p>
            <a:pPr marL="592138" lvl="1" indent="-247650" algn="l" rtl="0">
              <a:lnSpc>
                <a:spcPct val="95000"/>
              </a:lnSpc>
            </a:pPr>
            <a:r>
              <a:rPr lang="pl" sz="1400" b="0" i="0" u="none"/>
              <a:t>Z góry ustal wskaźniki sukcesu</a:t>
            </a:r>
          </a:p>
          <a:p>
            <a:pPr marL="592138" lvl="1" indent="-247650" algn="l" rtl="0">
              <a:lnSpc>
                <a:spcPct val="95000"/>
              </a:lnSpc>
            </a:pPr>
            <a:r>
              <a:rPr lang="pl" sz="1400" b="0" i="0" u="none"/>
              <a:t>Określ jak długo powinien trwać ten projekt</a:t>
            </a:r>
          </a:p>
          <a:p>
            <a:pPr marL="592138" lvl="1" indent="-247650" algn="l" rtl="0">
              <a:lnSpc>
                <a:spcPct val="95000"/>
              </a:lnSpc>
            </a:pPr>
            <a:r>
              <a:rPr lang="pl" sz="1400" b="0" i="0" u="none"/>
              <a:t>Ustal odpowiednią nagrodę dla grupy</a:t>
            </a:r>
          </a:p>
          <a:p>
            <a:pPr marL="592138" lvl="1" indent="-247650" algn="l" rtl="0">
              <a:lnSpc>
                <a:spcPct val="95000"/>
              </a:lnSpc>
            </a:pPr>
            <a:r>
              <a:rPr lang="pl" sz="1400" b="0" i="0" u="none"/>
              <a:t>Przygotuj proces filtrowania</a:t>
            </a:r>
          </a:p>
          <a:p>
            <a:pPr marL="592138" lvl="1" indent="-247650" algn="l" rtl="0">
              <a:lnSpc>
                <a:spcPct val="95000"/>
              </a:lnSpc>
            </a:pPr>
            <a:r>
              <a:rPr lang="pl" sz="1400" b="0" i="0" u="none"/>
              <a:t>Wykorzystaj odpowiednich odbiorców</a:t>
            </a:r>
          </a:p>
          <a:p>
            <a:pPr marL="592138" lvl="1" indent="-247650" algn="l" rtl="0">
              <a:lnSpc>
                <a:spcPct val="95000"/>
              </a:lnSpc>
            </a:pPr>
            <a:r>
              <a:rPr lang="pl" sz="1400" b="0" i="0" u="none"/>
              <a:t>Zdobądź menadżerów społeczności, którzy będa prowadzili i budowali społeczność</a:t>
            </a:r>
          </a:p>
          <a:p>
            <a:pPr marL="592138" lvl="1" indent="-247650" algn="l" rtl="0">
              <a:lnSpc>
                <a:spcPct val="95000"/>
              </a:lnSpc>
            </a:pPr>
            <a:endParaRPr lang="pl" sz="1400" dirty="0"/>
          </a:p>
          <a:p>
            <a:pPr algn="l" rtl="0">
              <a:lnSpc>
                <a:spcPct val="95000"/>
              </a:lnSpc>
            </a:pPr>
            <a:r>
              <a:rPr lang="pl" sz="1600" b="0" i="0" u="none"/>
              <a:t>Implementacja może się znacząco różnić, ale to model jest bardzo ważny. </a:t>
            </a:r>
          </a:p>
          <a:p>
            <a:pPr marL="592138" lvl="1" indent="-247650" algn="l" rtl="0">
              <a:lnSpc>
                <a:spcPct val="95000"/>
              </a:lnSpc>
            </a:pPr>
            <a:r>
              <a:rPr lang="pl" sz="1400" b="0" i="0" u="none"/>
              <a:t>IBM Global Innovation Forum (</a:t>
            </a:r>
            <a:r>
              <a:rPr lang="pl" sz="1400" b="0" i="0" u="none">
                <a:hlinkClick r:id="rId3"/>
              </a:rPr>
              <a:t>www.globalinnovationforum.com</a:t>
            </a:r>
            <a:r>
              <a:rPr lang="pl" sz="1400" b="0" i="0" u="none"/>
              <a:t>) i ThinkPlace (wewnętrzne) – 57 000 członków korzystających z for dyskusyjnych</a:t>
            </a:r>
          </a:p>
          <a:p>
            <a:pPr marL="592138" lvl="1" indent="-247650" algn="l" rtl="0">
              <a:lnSpc>
                <a:spcPct val="95000"/>
              </a:lnSpc>
            </a:pPr>
            <a:r>
              <a:rPr lang="pl" sz="1400" b="0" i="0" u="none"/>
              <a:t>Obuwie Fluevog (</a:t>
            </a:r>
            <a:r>
              <a:rPr lang="pl" sz="1400" b="0" i="0" u="none">
                <a:hlinkClick r:id="rId4"/>
              </a:rPr>
              <a:t>www.fluevog.com</a:t>
            </a:r>
            <a:r>
              <a:rPr lang="pl" sz="1400" b="0" i="0" u="none"/>
              <a:t>) – prześlij projekt obuwia - 20 000 przesłanych projektów korzystając ze strony, oceny przesłanych projektów wystawiane przez użytkowników</a:t>
            </a:r>
          </a:p>
          <a:p>
            <a:pPr marL="592138" lvl="1" indent="-247650" algn="l" rtl="0">
              <a:lnSpc>
                <a:spcPct val="95000"/>
              </a:lnSpc>
            </a:pPr>
            <a:r>
              <a:rPr lang="pl" sz="1400" b="0" i="0" u="none"/>
              <a:t>Innocentive (</a:t>
            </a:r>
            <a:r>
              <a:rPr lang="pl" sz="1400" b="0" i="0" u="none">
                <a:hlinkClick r:id="rId5"/>
              </a:rPr>
              <a:t>www.innocentive.com</a:t>
            </a:r>
            <a:r>
              <a:rPr lang="pl" sz="1400" b="0" i="0" u="none"/>
              <a:t>) – rozwiąż problemy naukowe – 100 000 członków, zestawienie problemów i ogłoszenia nagród, formularze wysyłki</a:t>
            </a:r>
          </a:p>
          <a:p>
            <a:pPr marL="592138" lvl="1" indent="-247650" algn="l" rtl="0">
              <a:lnSpc>
                <a:spcPct val="95000"/>
              </a:lnSpc>
            </a:pPr>
            <a:r>
              <a:rPr lang="pl" sz="1400" b="0" i="0" u="none"/>
              <a:t>SecondLife (</a:t>
            </a:r>
            <a:r>
              <a:rPr lang="pl" sz="1400" b="0" i="0" u="none">
                <a:hlinkClick r:id="rId6"/>
              </a:rPr>
              <a:t>secondlife.com</a:t>
            </a:r>
            <a:r>
              <a:rPr lang="pl" sz="1400" b="0" i="0" u="none"/>
              <a:t>) – zaprojektuj świad 3D – ponad 650 000 członków korzystających z narzędzi 3D w celu wędrowania, projektowania, tworzenia obiektów, kupowania/sprzedawania obiektów (zamiana wirtualnych dolarów na prawdziwe).</a:t>
            </a:r>
          </a:p>
        </p:txBody>
      </p:sp>
    </p:spTree>
    <p:extLst>
      <p:ext uri="{BB962C8B-B14F-4D97-AF65-F5344CB8AC3E}">
        <p14:creationId xmlns:p14="http://schemas.microsoft.com/office/powerpoint/2010/main" val="197555132"/>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C4E68E68-598F-4A33-BD5B-ADE526F04429}" type="slidenum">
              <a:rPr/>
              <a:pPr/>
              <a:t>45</a:t>
            </a:fld>
            <a:endParaRPr lang="pl" altLang="en-US"/>
          </a:p>
        </p:txBody>
      </p:sp>
      <p:sp>
        <p:nvSpPr>
          <p:cNvPr id="3606530" name="Rectangle 2"/>
          <p:cNvSpPr>
            <a:spLocks noGrp="1" noChangeArrowheads="1"/>
          </p:cNvSpPr>
          <p:nvPr>
            <p:ph type="title"/>
          </p:nvPr>
        </p:nvSpPr>
        <p:spPr/>
        <p:txBody>
          <a:bodyPr/>
          <a:lstStyle/>
          <a:p>
            <a:pPr rtl="0"/>
            <a:r>
              <a:rPr lang="pl" b="0" i="0" u="none"/>
              <a:t>Przypadek użycia: Społeczności związane z wydarzeniem</a:t>
            </a:r>
          </a:p>
        </p:txBody>
      </p:sp>
      <p:sp>
        <p:nvSpPr>
          <p:cNvPr id="3606531" name="Rectangle 3"/>
          <p:cNvSpPr>
            <a:spLocks noGrp="1" noChangeArrowheads="1"/>
          </p:cNvSpPr>
          <p:nvPr>
            <p:ph type="body" idx="1"/>
          </p:nvPr>
        </p:nvSpPr>
        <p:spPr>
          <a:xfrm>
            <a:off x="914400" y="1524000"/>
            <a:ext cx="8001000" cy="5105400"/>
          </a:xfrm>
        </p:spPr>
        <p:txBody>
          <a:bodyPr>
            <a:normAutofit fontScale="85000" lnSpcReduction="20000"/>
          </a:bodyPr>
          <a:lstStyle/>
          <a:p>
            <a:pPr algn="l" rtl="0">
              <a:lnSpc>
                <a:spcPct val="95000"/>
              </a:lnSpc>
            </a:pPr>
            <a:r>
              <a:rPr lang="pl" sz="1600" b="0" i="0" u="none"/>
              <a:t>Krótkotrwała (zazwyczaj) społeczność związana z wydarzeniem (np. konferencją, premierą produktu, itp.), której celem jest udział w wydarzeniu lub podniesienie świadomości na jego temat. </a:t>
            </a:r>
          </a:p>
          <a:p>
            <a:pPr marL="592138" lvl="1" indent="-247650" algn="l" rtl="0">
              <a:lnSpc>
                <a:spcPct val="95000"/>
              </a:lnSpc>
            </a:pPr>
            <a:r>
              <a:rPr lang="pl" sz="1400" b="0" i="0" u="none"/>
              <a:t>Tworzy się 3-6 miesięcy wcześniej, pracuje z zarządem wydarzenia i zespołami PR/AR</a:t>
            </a:r>
          </a:p>
          <a:p>
            <a:pPr marL="592138" lvl="1" indent="-247650" algn="l" rtl="0">
              <a:lnSpc>
                <a:spcPct val="95000"/>
              </a:lnSpc>
            </a:pPr>
            <a:r>
              <a:rPr lang="pl" sz="1400" b="0" i="0" u="none"/>
              <a:t>Ustal kluczowe nazwiska związane z wydarzeniem (np. osoby przemawiające, przywódcy spółek, analitycy branżowi, prowadzący sesje, autorzy ksiązek, znani eksperci, którzy będą uczestniczyli w wydarzeniu) </a:t>
            </a:r>
          </a:p>
          <a:p>
            <a:pPr marL="592138" lvl="1" indent="-247650" algn="l" rtl="0">
              <a:lnSpc>
                <a:spcPct val="95000"/>
              </a:lnSpc>
            </a:pPr>
            <a:r>
              <a:rPr lang="pl" sz="1400" b="0" i="0" u="none"/>
              <a:t>Zaplanuj jakiej implementacji użyć. </a:t>
            </a:r>
          </a:p>
          <a:p>
            <a:pPr marL="592138" lvl="1" indent="-247650" algn="l" rtl="0">
              <a:lnSpc>
                <a:spcPct val="95000"/>
              </a:lnSpc>
            </a:pPr>
            <a:r>
              <a:rPr lang="pl" sz="1400" b="0" i="0" u="none"/>
              <a:t>Z pomocą ludzi z działów PR/AR zrekrutuj/zarezerwuj najlepszych ekspertów do działań społeczności internetowych</a:t>
            </a:r>
          </a:p>
          <a:p>
            <a:pPr marL="592138" lvl="1" indent="-247650" algn="l" rtl="0">
              <a:lnSpc>
                <a:spcPct val="95000"/>
              </a:lnSpc>
            </a:pPr>
            <a:r>
              <a:rPr lang="pl" sz="1400" b="0" i="0" u="none"/>
              <a:t>Wdróż stronę, ustaw konta, dodaj odnośniki do narzędzi społecznościowych znajdujących się na innych stronach. Wymaga to dużego wsparcia i konieczności niesienia pomocy.</a:t>
            </a:r>
          </a:p>
          <a:p>
            <a:pPr marL="592138" lvl="1" indent="-247650" algn="l" rtl="0">
              <a:lnSpc>
                <a:spcPct val="95000"/>
              </a:lnSpc>
            </a:pPr>
            <a:r>
              <a:rPr lang="pl" sz="1400" b="0" i="0" u="none"/>
              <a:t>Promuj w czasie wydarzenia (strona wydarzenia, materiały związane z wydarzeniem, biografie/strony ekspertów)</a:t>
            </a:r>
          </a:p>
          <a:p>
            <a:pPr marL="592138" lvl="1" indent="-247650" algn="l" rtl="0">
              <a:lnSpc>
                <a:spcPct val="95000"/>
              </a:lnSpc>
            </a:pPr>
            <a:r>
              <a:rPr lang="pl" sz="1400" b="0" i="0" u="none"/>
              <a:t>Zaplanuj czas na specjalne spotkania – czaty internetowe, sesje „na żywo” na forum/blogu, wywiady</a:t>
            </a:r>
          </a:p>
          <a:p>
            <a:pPr marL="592138" lvl="1" indent="-247650" algn="l" rtl="0">
              <a:lnSpc>
                <a:spcPct val="95000"/>
              </a:lnSpc>
            </a:pPr>
            <a:r>
              <a:rPr lang="pl" sz="1400" b="0" i="0" u="none"/>
              <a:t>Gromadź statystyki w czasie trwania wydarzenia – nowi członkowie, odbiorcy, wpisy, odwiedziny strony, unikalni użytkownicy, sondaże internetowe. </a:t>
            </a:r>
          </a:p>
          <a:p>
            <a:pPr marL="592138" lvl="1" indent="-247650" algn="l" rtl="0">
              <a:lnSpc>
                <a:spcPct val="95000"/>
              </a:lnSpc>
            </a:pPr>
            <a:r>
              <a:rPr lang="pl" sz="1400" b="0" i="0" u="none"/>
              <a:t>Utrzymuj działanie strony przez co najmniej miesiąć po wydarzeniu. Wiele ruchu do strony ma miejsce dopiero po wydarzeniu. </a:t>
            </a:r>
          </a:p>
          <a:p>
            <a:pPr marL="592138" lvl="1" indent="-247650" algn="l" rtl="0">
              <a:lnSpc>
                <a:spcPct val="95000"/>
              </a:lnSpc>
            </a:pPr>
            <a:endParaRPr lang="pl" sz="1400" dirty="0"/>
          </a:p>
          <a:p>
            <a:pPr algn="l" rtl="0">
              <a:lnSpc>
                <a:spcPct val="95000"/>
              </a:lnSpc>
            </a:pPr>
            <a:r>
              <a:rPr lang="pl" sz="1600" b="0" i="0" u="none"/>
              <a:t>Inne wdrożenia:</a:t>
            </a:r>
          </a:p>
          <a:p>
            <a:pPr marL="592138" lvl="1" indent="-247650" algn="l" rtl="0">
              <a:lnSpc>
                <a:spcPct val="95000"/>
              </a:lnSpc>
            </a:pPr>
            <a:r>
              <a:rPr lang="pl" sz="1400" b="0" i="0" u="none"/>
              <a:t>Blogi – znajdź podobnie myślących twórców bloga lub rozpocznij pisanie nowych blogów z wykorzystaniem „przywódców” wydarzenia aby przyciągnąć tłumy</a:t>
            </a:r>
          </a:p>
          <a:p>
            <a:pPr marL="592138" lvl="1" indent="-247650" algn="l" rtl="0">
              <a:lnSpc>
                <a:spcPct val="95000"/>
              </a:lnSpc>
            </a:pPr>
            <a:r>
              <a:rPr lang="pl" sz="1400" b="0" i="0" u="none"/>
              <a:t>Fora dyskusyjne – obszary dyskusji dla sesji lub tematów związanych z wydarzeniem, utworzone przed wydarzeniem</a:t>
            </a:r>
          </a:p>
          <a:p>
            <a:pPr marL="592138" lvl="1" indent="-247650" algn="l" rtl="0">
              <a:lnSpc>
                <a:spcPct val="95000"/>
              </a:lnSpc>
            </a:pPr>
            <a:r>
              <a:rPr lang="pl" sz="1400" b="0" i="0" u="none"/>
              <a:t>Webcasty – podcasty lub videocasty sesji</a:t>
            </a:r>
          </a:p>
          <a:p>
            <a:pPr marL="592138" lvl="1" indent="-247650" algn="l" rtl="0">
              <a:lnSpc>
                <a:spcPct val="95000"/>
              </a:lnSpc>
            </a:pPr>
            <a:r>
              <a:rPr lang="pl" sz="1400" b="0" i="0" u="none"/>
              <a:t>Pokoje czatu – czaty posesyjne lub pytań i odpowiedźi</a:t>
            </a:r>
          </a:p>
          <a:p>
            <a:pPr marL="592138" lvl="1" indent="-247650" algn="l" rtl="0">
              <a:lnSpc>
                <a:spcPct val="95000"/>
              </a:lnSpc>
            </a:pPr>
            <a:r>
              <a:rPr lang="pl" sz="1400" b="0" i="0" u="none"/>
              <a:t>Sondaże – badanie opinii publicznej</a:t>
            </a:r>
          </a:p>
          <a:p>
            <a:pPr algn="l" rtl="0">
              <a:lnSpc>
                <a:spcPct val="95000"/>
              </a:lnSpc>
            </a:pPr>
            <a:endParaRPr lang="pl" sz="1600" dirty="0"/>
          </a:p>
        </p:txBody>
      </p:sp>
    </p:spTree>
    <p:extLst>
      <p:ext uri="{BB962C8B-B14F-4D97-AF65-F5344CB8AC3E}">
        <p14:creationId xmlns:p14="http://schemas.microsoft.com/office/powerpoint/2010/main" val="175978441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8EE815A2-59A6-4940-BF72-5A292B59B274}" type="slidenum">
              <a:rPr/>
              <a:pPr/>
              <a:t>46</a:t>
            </a:fld>
            <a:endParaRPr lang="pl" altLang="en-US"/>
          </a:p>
        </p:txBody>
      </p:sp>
      <p:sp>
        <p:nvSpPr>
          <p:cNvPr id="3620866" name="Rectangle 2"/>
          <p:cNvSpPr>
            <a:spLocks noGrp="1" noChangeArrowheads="1"/>
          </p:cNvSpPr>
          <p:nvPr>
            <p:ph type="title"/>
          </p:nvPr>
        </p:nvSpPr>
        <p:spPr/>
        <p:txBody>
          <a:bodyPr/>
          <a:lstStyle/>
          <a:p>
            <a:pPr rtl="0"/>
            <a:r>
              <a:rPr lang="pl" b="0" i="0" u="none"/>
              <a:t>Przypadek użycia: Społeczności wirtualne</a:t>
            </a:r>
          </a:p>
        </p:txBody>
      </p:sp>
      <p:sp>
        <p:nvSpPr>
          <p:cNvPr id="3620867" name="Rectangle 3"/>
          <p:cNvSpPr>
            <a:spLocks noGrp="1" noChangeArrowheads="1"/>
          </p:cNvSpPr>
          <p:nvPr>
            <p:ph type="body" idx="1"/>
          </p:nvPr>
        </p:nvSpPr>
        <p:spPr>
          <a:xfrm>
            <a:off x="914400" y="1524000"/>
            <a:ext cx="8001000" cy="5181600"/>
          </a:xfrm>
        </p:spPr>
        <p:txBody>
          <a:bodyPr>
            <a:normAutofit fontScale="92500" lnSpcReduction="20000"/>
          </a:bodyPr>
          <a:lstStyle/>
          <a:p>
            <a:pPr algn="l" rtl="0">
              <a:lnSpc>
                <a:spcPct val="95000"/>
              </a:lnSpc>
            </a:pPr>
            <a:r>
              <a:rPr lang="pl" sz="1600" b="0" i="0" u="none"/>
              <a:t>„Wirtualny” w tym przypadku oznacza wirtualne środowisko (3D, pseudo 3D, tekstowe, itp.). Prawdopodobnie te są najbardziej różnorodne, od opracowywanych na zamówienie, poprzez gry, symulacje, wirtualne konferencje, itp. Np., Secondlife, CyWorld, World of Warcraft, CokeStudios, itp.</a:t>
            </a:r>
          </a:p>
          <a:p>
            <a:pPr algn="l" rtl="0">
              <a:lnSpc>
                <a:spcPct val="95000"/>
              </a:lnSpc>
            </a:pPr>
            <a:endParaRPr lang="pl" sz="1600" dirty="0"/>
          </a:p>
          <a:p>
            <a:pPr algn="l" rtl="0">
              <a:lnSpc>
                <a:spcPct val="95000"/>
              </a:lnSpc>
            </a:pPr>
            <a:r>
              <a:rPr lang="pl" sz="1600" b="0" i="0" u="none"/>
              <a:t>Społeczności wirtualne tworzą </a:t>
            </a:r>
            <a:r>
              <a:rPr lang="pl" sz="1600" b="0" i="0" u="sng"/>
              <a:t>globalnie dostępne miejsca</a:t>
            </a:r>
            <a:r>
              <a:rPr lang="pl" sz="1600" b="0" i="0" u="none"/>
              <a:t>, w których użytkownicy z różnych lokalizacji geograficznych mogą </a:t>
            </a:r>
            <a:r>
              <a:rPr lang="pl" sz="1600" b="0" i="0" u="sng"/>
              <a:t>bezpośrednio oddziaływać na siebie nie tylko poprzez konwwersacje</a:t>
            </a:r>
            <a:r>
              <a:rPr lang="pl" sz="1600" b="0" i="0" u="none"/>
              <a:t> (np. mogą robić rzeczy razem) </a:t>
            </a:r>
          </a:p>
          <a:p>
            <a:pPr marL="592138" lvl="1" indent="-247650" algn="l" rtl="0">
              <a:lnSpc>
                <a:spcPct val="95000"/>
              </a:lnSpc>
            </a:pPr>
            <a:r>
              <a:rPr lang="pl" sz="1400" b="0" i="0" u="none"/>
              <a:t>Zazwyczaj stworzona na własne potrzeby aplikacja, która wymaga zainstalowania (upewnij się że użytkownicy poradzą sobie z tym)</a:t>
            </a:r>
          </a:p>
          <a:p>
            <a:pPr marL="592138" lvl="1" indent="-247650" algn="l" rtl="0">
              <a:lnSpc>
                <a:spcPct val="95000"/>
              </a:lnSpc>
            </a:pPr>
            <a:r>
              <a:rPr lang="pl" sz="1400" b="0" i="0" u="none"/>
              <a:t>Wykorzystująca postacie lub avatary, jako przedstawicieli użytkownika</a:t>
            </a:r>
          </a:p>
          <a:p>
            <a:pPr marL="592138" lvl="1" indent="-247650" algn="l" rtl="0">
              <a:lnSpc>
                <a:spcPct val="95000"/>
              </a:lnSpc>
            </a:pPr>
            <a:r>
              <a:rPr lang="pl" sz="1400" b="0" i="0" u="none"/>
              <a:t>Mogą pozwalać na personalizację (avatara)</a:t>
            </a:r>
          </a:p>
          <a:p>
            <a:pPr marL="592138" lvl="1" indent="-247650" algn="l" rtl="0">
              <a:lnSpc>
                <a:spcPct val="95000"/>
              </a:lnSpc>
            </a:pPr>
            <a:r>
              <a:rPr lang="pl" sz="1400" b="0" i="0" u="none"/>
              <a:t>Większość zawiera jakiś stopień wirtualnej geografii, a więc trzeba przedmiotów, aby wypełnić krajobraz</a:t>
            </a:r>
          </a:p>
          <a:p>
            <a:pPr marL="592138" lvl="1" indent="-247650" algn="l" rtl="0">
              <a:lnSpc>
                <a:spcPct val="95000"/>
              </a:lnSpc>
            </a:pPr>
            <a:r>
              <a:rPr lang="pl" sz="1400" b="0" i="0" u="none"/>
              <a:t>Budowanie takiego świata od podstaw może być kosztownym przedsięwzięciem, ale istnieją środowiska, których można użyć</a:t>
            </a:r>
          </a:p>
          <a:p>
            <a:pPr algn="l" rtl="0">
              <a:lnSpc>
                <a:spcPct val="95000"/>
              </a:lnSpc>
            </a:pPr>
            <a:endParaRPr lang="pl" sz="1600" dirty="0"/>
          </a:p>
          <a:p>
            <a:pPr algn="l" rtl="0">
              <a:lnSpc>
                <a:spcPct val="95000"/>
              </a:lnSpc>
            </a:pPr>
            <a:r>
              <a:rPr lang="pl" sz="1600" b="0" i="0" u="none"/>
              <a:t>Zarządzanie społecznością</a:t>
            </a:r>
          </a:p>
          <a:p>
            <a:pPr marL="592138" lvl="1" indent="-247650" algn="l" rtl="0">
              <a:lnSpc>
                <a:spcPct val="95000"/>
              </a:lnSpc>
            </a:pPr>
            <a:r>
              <a:rPr lang="pl" sz="1400" b="0" i="0" u="none"/>
              <a:t>Środowisko wirtualne jest dużo bardziej chaotyczne jeżeli chodzi o organizowanie społeczności, zwłaszcza gdy członkowie nie są ściśle powiązani. Określ i podkreśl niektóre zasady porządkowe</a:t>
            </a:r>
          </a:p>
          <a:p>
            <a:pPr marL="592138" lvl="1" indent="-247650" algn="l" rtl="0">
              <a:lnSpc>
                <a:spcPct val="95000"/>
              </a:lnSpc>
            </a:pPr>
            <a:r>
              <a:rPr lang="pl" sz="1400" b="0" i="0" u="none"/>
              <a:t>Ustal trzon menadżerów społeczności, którzy mogą pomóc </a:t>
            </a:r>
          </a:p>
          <a:p>
            <a:pPr marL="592138" lvl="1" indent="-247650" algn="l" rtl="0">
              <a:lnSpc>
                <a:spcPct val="95000"/>
              </a:lnSpc>
            </a:pPr>
            <a:r>
              <a:rPr lang="pl" sz="1400" b="0" i="0" u="none"/>
              <a:t>Potrzeba zdefiniowania, kto moze uczestniczyć, jeśli nie jest to prywatne środowisko</a:t>
            </a:r>
          </a:p>
          <a:p>
            <a:pPr marL="592138" lvl="1" indent="-247650" algn="l" rtl="0">
              <a:lnSpc>
                <a:spcPct val="95000"/>
              </a:lnSpc>
            </a:pPr>
            <a:r>
              <a:rPr lang="pl" sz="1400" b="0" i="0" u="none"/>
              <a:t>Potrzeba sprecyzowania jakie jest przeznaczenie tej społeczności; np. szkolnictwo zdalne, wirtualne szkolenia, symulacje, rozrywka, kontakty socjalne, wirtualne konferencje i spotkania</a:t>
            </a:r>
            <a:endParaRPr lang="pl" sz="1200" dirty="0"/>
          </a:p>
        </p:txBody>
      </p:sp>
    </p:spTree>
    <p:extLst>
      <p:ext uri="{BB962C8B-B14F-4D97-AF65-F5344CB8AC3E}">
        <p14:creationId xmlns:p14="http://schemas.microsoft.com/office/powerpoint/2010/main" val="298206525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pPr algn="l" rtl="0"/>
            <a:fld id="{95D8A359-FFBE-4CEF-9022-A3F608DE5307}" type="slidenum">
              <a:rPr/>
              <a:pPr/>
              <a:t>47</a:t>
            </a:fld>
            <a:endParaRPr lang="pl" altLang="en-US"/>
          </a:p>
        </p:txBody>
      </p:sp>
      <p:sp>
        <p:nvSpPr>
          <p:cNvPr id="3622914" name="Rectangle 2"/>
          <p:cNvSpPr>
            <a:spLocks noGrp="1" noChangeArrowheads="1"/>
          </p:cNvSpPr>
          <p:nvPr>
            <p:ph type="title"/>
          </p:nvPr>
        </p:nvSpPr>
        <p:spPr/>
        <p:txBody>
          <a:bodyPr/>
          <a:lstStyle/>
          <a:p>
            <a:pPr rtl="0"/>
            <a:r>
              <a:rPr lang="pl" b="0" i="0" u="none"/>
              <a:t>Przypadek użycia: Społeczności wirtualne</a:t>
            </a:r>
          </a:p>
        </p:txBody>
      </p:sp>
      <p:sp>
        <p:nvSpPr>
          <p:cNvPr id="3622915" name="Rectangle 3"/>
          <p:cNvSpPr>
            <a:spLocks noGrp="1" noChangeArrowheads="1"/>
          </p:cNvSpPr>
          <p:nvPr>
            <p:ph type="body" idx="1"/>
          </p:nvPr>
        </p:nvSpPr>
        <p:spPr>
          <a:xfrm>
            <a:off x="884239" y="1508125"/>
            <a:ext cx="8183562" cy="5273675"/>
          </a:xfrm>
        </p:spPr>
        <p:txBody>
          <a:bodyPr/>
          <a:lstStyle/>
          <a:p>
            <a:pPr algn="l" rtl="0">
              <a:lnSpc>
                <a:spcPct val="95000"/>
              </a:lnSpc>
            </a:pPr>
            <a:r>
              <a:rPr lang="pl" sz="1600" b="0" i="0" u="none"/>
              <a:t>Wdrożenia</a:t>
            </a:r>
          </a:p>
          <a:p>
            <a:pPr marL="592138" lvl="1" indent="-247650" algn="l" rtl="0">
              <a:lnSpc>
                <a:spcPct val="95000"/>
              </a:lnSpc>
            </a:pPr>
            <a:r>
              <a:rPr lang="pl" sz="1400" b="0" i="0" u="none"/>
              <a:t>Spodziewaj się, że będziesz porzebował pomocy w procesie tworzenia po to, aby zbudować własne narzędzia w środowisku lub zintegrować je z innymi aplikacjami</a:t>
            </a:r>
          </a:p>
          <a:p>
            <a:pPr marL="592138" lvl="1" indent="-247650" algn="l" rtl="0">
              <a:lnSpc>
                <a:spcPct val="95000"/>
              </a:lnSpc>
            </a:pPr>
            <a:r>
              <a:rPr lang="pl" sz="1400" b="0" i="0" u="none"/>
              <a:t>Poza środowiskiem intarakcyjnym możesz potrzebować środowiska do publikowania treści np. strona wiki, blog, forum, itp. Jest to magazyn wiedzy w formie pisemnej</a:t>
            </a:r>
          </a:p>
          <a:p>
            <a:pPr marL="592138" lvl="1" indent="-247650" algn="l" rtl="0">
              <a:lnSpc>
                <a:spcPct val="95000"/>
              </a:lnSpc>
            </a:pPr>
            <a:r>
              <a:rPr lang="pl" sz="1400" b="0" i="0" u="none"/>
              <a:t>Narzędzia wspomagające zawarte w środowisku: np., pomieszczenie do wideokonferencji, tablice prezentacyjne</a:t>
            </a:r>
          </a:p>
          <a:p>
            <a:pPr marL="592138" lvl="1" indent="-247650" algn="l" rtl="0">
              <a:lnSpc>
                <a:spcPct val="95000"/>
              </a:lnSpc>
            </a:pPr>
            <a:r>
              <a:rPr lang="pl" sz="1400" b="0" i="0" u="none"/>
              <a:t>Narzędzia pozwalające na uzewnętrznianie treści pochodzących ze środowiska wirtualnego (zrzuty ekranu, kanały internetowe, itp.)</a:t>
            </a:r>
            <a:endParaRPr lang="pl" sz="1400" dirty="0"/>
          </a:p>
        </p:txBody>
      </p:sp>
      <p:pic>
        <p:nvPicPr>
          <p:cNvPr id="3622916" name="Picture 4" descr="SL-90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3581400"/>
            <a:ext cx="3763962" cy="2824163"/>
          </a:xfrm>
          <a:prstGeom prst="rect">
            <a:avLst/>
          </a:prstGeom>
          <a:noFill/>
          <a:extLst>
            <a:ext uri="{909E8E84-426E-40DD-AFC4-6F175D3DCCD1}">
              <a14:hiddenFill xmlns:a14="http://schemas.microsoft.com/office/drawing/2010/main">
                <a:solidFill>
                  <a:srgbClr val="FFFFFF"/>
                </a:solidFill>
              </a14:hiddenFill>
            </a:ext>
          </a:extLst>
        </p:spPr>
      </p:pic>
      <p:pic>
        <p:nvPicPr>
          <p:cNvPr id="3622917" name="Picture 5" descr="SL-90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75" y="3581400"/>
            <a:ext cx="3765550" cy="282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87066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8D8597EA-8D25-4D5A-886C-D9B586DD2FA8}" type="slidenum">
              <a:rPr/>
              <a:pPr/>
              <a:t>5</a:t>
            </a:fld>
            <a:endParaRPr lang="pl" altLang="en-US"/>
          </a:p>
        </p:txBody>
      </p:sp>
      <p:sp>
        <p:nvSpPr>
          <p:cNvPr id="3560450" name="Rectangle 2"/>
          <p:cNvSpPr>
            <a:spLocks noGrp="1" noChangeArrowheads="1"/>
          </p:cNvSpPr>
          <p:nvPr>
            <p:ph type="title"/>
          </p:nvPr>
        </p:nvSpPr>
        <p:spPr/>
        <p:txBody>
          <a:bodyPr/>
          <a:lstStyle/>
          <a:p>
            <a:pPr rtl="0"/>
            <a:r>
              <a:rPr lang="pl" b="0" i="0" u="none"/>
              <a:t>Przykład: strona firmy Nike Joga.com</a:t>
            </a:r>
          </a:p>
        </p:txBody>
      </p:sp>
      <p:sp>
        <p:nvSpPr>
          <p:cNvPr id="3560451" name="Rectangle 3"/>
          <p:cNvSpPr>
            <a:spLocks noGrp="1" noChangeArrowheads="1"/>
          </p:cNvSpPr>
          <p:nvPr>
            <p:ph type="body" idx="1"/>
          </p:nvPr>
        </p:nvSpPr>
        <p:spPr>
          <a:xfrm>
            <a:off x="914401" y="1524000"/>
            <a:ext cx="8001000" cy="5181600"/>
          </a:xfrm>
        </p:spPr>
        <p:txBody>
          <a:bodyPr/>
          <a:lstStyle/>
          <a:p>
            <a:pPr algn="l" rtl="0">
              <a:lnSpc>
                <a:spcPct val="95000"/>
              </a:lnSpc>
            </a:pPr>
            <a:r>
              <a:rPr lang="pl" sz="2200" b="0" i="0" u="none"/>
              <a:t>Strona społeczności MŚ w Piłce Nożnej 2006</a:t>
            </a:r>
          </a:p>
          <a:p>
            <a:pPr marL="592138" lvl="1" indent="-247650" algn="l" rtl="0">
              <a:lnSpc>
                <a:spcPct val="95000"/>
              </a:lnSpc>
            </a:pPr>
            <a:r>
              <a:rPr lang="pl" sz="2000" b="0" i="0" u="none"/>
              <a:t>W ciągu kilku miesięcy osiągnęła poziom 1 miliona członków</a:t>
            </a:r>
          </a:p>
          <a:p>
            <a:pPr marL="592138" lvl="1" indent="-247650" algn="l" rtl="0">
              <a:lnSpc>
                <a:spcPct val="95000"/>
              </a:lnSpc>
            </a:pPr>
            <a:r>
              <a:rPr lang="pl" sz="2000" b="0" i="0" u="none"/>
              <a:t>Kampania społecznościowa przeprowadzana online vs. tradycyjny sponsoring i reklama wydarzenia </a:t>
            </a:r>
          </a:p>
          <a:p>
            <a:pPr marL="592138" lvl="1" indent="-247650" algn="l" rtl="0">
              <a:lnSpc>
                <a:spcPct val="95000"/>
              </a:lnSpc>
            </a:pPr>
            <a:r>
              <a:rPr lang="pl" sz="2000" b="0" i="0" u="none"/>
              <a:t>„Angażując konsumentów w kształtowanie marketingu, Nike dowiaduje się jakiego rodzaju mikrotreści chcą odbiorcy i tworzy głębsze więzy lojalności i wsparcia”, mówi Pete Blackshaw, dyrektor ds. marketingu w Nielsen BuzzMetrics </a:t>
            </a:r>
          </a:p>
          <a:p>
            <a:pPr marL="592138" lvl="1" indent="-247650" algn="l" rtl="0">
              <a:lnSpc>
                <a:spcPct val="95000"/>
              </a:lnSpc>
            </a:pPr>
            <a:endParaRPr lang="pl" sz="2000" dirty="0"/>
          </a:p>
          <a:p>
            <a:pPr algn="l" rtl="0">
              <a:lnSpc>
                <a:spcPct val="95000"/>
              </a:lnSpc>
            </a:pPr>
            <a:r>
              <a:rPr lang="pl" sz="2200" b="0" i="0" u="none"/>
              <a:t>Przeczytaj artykuł BusinessWeek </a:t>
            </a:r>
          </a:p>
          <a:p>
            <a:pPr marL="592138" lvl="1" indent="-247650" algn="l" rtl="0">
              <a:lnSpc>
                <a:spcPct val="95000"/>
              </a:lnSpc>
            </a:pPr>
            <a:r>
              <a:rPr lang="pl" sz="2000" b="0" i="1" u="none"/>
              <a:t>It’s not a Shoe, It’s a Community</a:t>
            </a:r>
          </a:p>
          <a:p>
            <a:pPr marL="592138" lvl="1" indent="-247650" algn="l" rtl="0">
              <a:lnSpc>
                <a:spcPct val="95000"/>
              </a:lnSpc>
            </a:pPr>
            <a:r>
              <a:rPr lang="pl" sz="2000" b="0" i="0" u="none"/>
              <a:t>http://www.businessweek.com/magazine/content/06_30/b3994068.htm</a:t>
            </a:r>
          </a:p>
        </p:txBody>
      </p:sp>
    </p:spTree>
    <p:extLst>
      <p:ext uri="{BB962C8B-B14F-4D97-AF65-F5344CB8AC3E}">
        <p14:creationId xmlns:p14="http://schemas.microsoft.com/office/powerpoint/2010/main" val="57308972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algn="l" rtl="0"/>
            <a:fld id="{7E77290F-0CDD-439E-9E72-BC56A8AF5DCB}" type="slidenum">
              <a:rPr/>
              <a:pPr/>
              <a:t>6</a:t>
            </a:fld>
            <a:endParaRPr lang="pl" altLang="en-US"/>
          </a:p>
        </p:txBody>
      </p:sp>
      <p:sp>
        <p:nvSpPr>
          <p:cNvPr id="3501058" name="Rectangle 2"/>
          <p:cNvSpPr>
            <a:spLocks noGrp="1" noChangeArrowheads="1"/>
          </p:cNvSpPr>
          <p:nvPr>
            <p:ph type="title"/>
          </p:nvPr>
        </p:nvSpPr>
        <p:spPr/>
        <p:txBody>
          <a:bodyPr>
            <a:normAutofit fontScale="90000"/>
          </a:bodyPr>
          <a:lstStyle/>
          <a:p>
            <a:pPr rtl="0"/>
            <a:r>
              <a:rPr lang="pl" sz="3800" b="0" i="0" u="none"/>
              <a:t>Wykorzystanie szansy „Długiego Ogona”</a:t>
            </a:r>
          </a:p>
        </p:txBody>
      </p:sp>
      <p:sp>
        <p:nvSpPr>
          <p:cNvPr id="3501059" name="Rectangle 3"/>
          <p:cNvSpPr>
            <a:spLocks noGrp="1" noChangeArrowheads="1"/>
          </p:cNvSpPr>
          <p:nvPr>
            <p:ph type="body" idx="1"/>
          </p:nvPr>
        </p:nvSpPr>
        <p:spPr>
          <a:xfrm>
            <a:off x="914401" y="1524000"/>
            <a:ext cx="8229600" cy="5334000"/>
          </a:xfrm>
        </p:spPr>
        <p:txBody>
          <a:bodyPr>
            <a:normAutofit fontScale="92500" lnSpcReduction="10000"/>
          </a:bodyPr>
          <a:lstStyle/>
          <a:p>
            <a:pPr algn="l" rtl="0">
              <a:lnSpc>
                <a:spcPct val="95000"/>
              </a:lnSpc>
            </a:pPr>
            <a:r>
              <a:rPr lang="pl" sz="2200" b="0" i="0" u="none"/>
              <a:t>Chris Anderson (Sr Editor, Wired) wymyślił ten termin aby określić stracone potencjalne szanse w tradycyjnym procesie tworzenia produktu</a:t>
            </a:r>
          </a:p>
          <a:p>
            <a:pPr algn="l" rtl="0">
              <a:lnSpc>
                <a:spcPct val="95000"/>
              </a:lnSpc>
            </a:pPr>
            <a:endParaRPr lang="pl" sz="2200" dirty="0"/>
          </a:p>
          <a:p>
            <a:pPr algn="l" rtl="0">
              <a:lnSpc>
                <a:spcPct val="95000"/>
              </a:lnSpc>
            </a:pPr>
            <a:endParaRPr lang="pl" sz="2200" dirty="0"/>
          </a:p>
          <a:p>
            <a:pPr algn="l" rtl="0">
              <a:lnSpc>
                <a:spcPct val="95000"/>
              </a:lnSpc>
            </a:pPr>
            <a:endParaRPr lang="pl" sz="2200" dirty="0"/>
          </a:p>
          <a:p>
            <a:pPr marL="592138" lvl="1" indent="-247650" algn="l" rtl="0">
              <a:lnSpc>
                <a:spcPct val="95000"/>
              </a:lnSpc>
            </a:pPr>
            <a:endParaRPr lang="pl" sz="2000" dirty="0"/>
          </a:p>
          <a:p>
            <a:pPr marL="592138" lvl="1" indent="-247650" algn="l" rtl="0">
              <a:lnSpc>
                <a:spcPct val="95000"/>
              </a:lnSpc>
            </a:pPr>
            <a:endParaRPr lang="pl" sz="2000" dirty="0" smtClean="0"/>
          </a:p>
          <a:p>
            <a:pPr marL="592138" lvl="1" indent="-247650" algn="l" rtl="0">
              <a:lnSpc>
                <a:spcPct val="95000"/>
              </a:lnSpc>
            </a:pPr>
            <a:r>
              <a:rPr lang="pl" sz="2000" b="0" i="0" u="none"/>
              <a:t>Większość rozwoju biznesu skupia się na czerwonej części powyżej, próbując zbudować standardowy produkt, który może być sprzedany większości lub najważniejszej części zbiorowości.</a:t>
            </a:r>
          </a:p>
          <a:p>
            <a:pPr marL="592138" lvl="1" indent="-247650" algn="l" rtl="0">
              <a:lnSpc>
                <a:spcPct val="95000"/>
              </a:lnSpc>
            </a:pPr>
            <a:r>
              <a:rPr lang="pl" sz="2000" b="0" i="0" u="none"/>
              <a:t>Jest to tylko część ogółu; pozostała, żółta, część wymaga dużo </a:t>
            </a:r>
            <a:r>
              <a:rPr lang="pl" sz="2000" b="0" i="0" u="sng"/>
              <a:t>bardziej dostosowanych rozwiązań</a:t>
            </a:r>
            <a:r>
              <a:rPr lang="pl" sz="2000" b="0" i="0" u="none"/>
              <a:t> chociaż stanowi coraz mniejsze podzbiory lub nisze w zbiorowości. Zbiorowość lub szanse w żółtej części mogą okazać się </a:t>
            </a:r>
            <a:r>
              <a:rPr lang="pl" sz="2000" b="1" i="0" u="none"/>
              <a:t>większe</a:t>
            </a:r>
            <a:r>
              <a:rPr lang="pl" sz="2000" b="0" i="0" u="none"/>
              <a:t> niż te w części czerwonej.</a:t>
            </a:r>
          </a:p>
          <a:p>
            <a:pPr marL="592138" lvl="1" indent="-247650" algn="l" rtl="0">
              <a:lnSpc>
                <a:spcPct val="95000"/>
              </a:lnSpc>
            </a:pPr>
            <a:r>
              <a:rPr lang="pl" sz="2000" b="1" i="0" u="none"/>
              <a:t>Pytanie: </a:t>
            </a:r>
            <a:r>
              <a:rPr lang="pl" sz="2000" b="0" i="0" u="sng"/>
              <a:t>Dlaczego przędsiębiorstwa zazwyczaj tego unikały?</a:t>
            </a:r>
            <a:endParaRPr lang="pl" sz="2000" dirty="0"/>
          </a:p>
        </p:txBody>
      </p:sp>
      <p:pic>
        <p:nvPicPr>
          <p:cNvPr id="3501060" name="Picture 4" descr="My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137" y="2478087"/>
            <a:ext cx="3533775" cy="148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2157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2ACAEEE6-C787-441C-977B-670CCEAEA0D0}" type="slidenum">
              <a:rPr/>
              <a:pPr/>
              <a:t>7</a:t>
            </a:fld>
            <a:endParaRPr lang="pl" altLang="en-US"/>
          </a:p>
        </p:txBody>
      </p:sp>
      <p:sp>
        <p:nvSpPr>
          <p:cNvPr id="3503106" name="Rectangle 2"/>
          <p:cNvSpPr>
            <a:spLocks noGrp="1" noChangeArrowheads="1"/>
          </p:cNvSpPr>
          <p:nvPr>
            <p:ph type="title"/>
          </p:nvPr>
        </p:nvSpPr>
        <p:spPr/>
        <p:txBody>
          <a:bodyPr/>
          <a:lstStyle/>
          <a:p>
            <a:pPr rtl="0"/>
            <a:r>
              <a:rPr lang="pl" b="0" i="0" u="none"/>
              <a:t>Społeczności i „Długi ogon”</a:t>
            </a:r>
          </a:p>
        </p:txBody>
      </p:sp>
      <p:sp>
        <p:nvSpPr>
          <p:cNvPr id="3503107" name="Rectangle 3"/>
          <p:cNvSpPr>
            <a:spLocks noGrp="1" noChangeArrowheads="1"/>
          </p:cNvSpPr>
          <p:nvPr>
            <p:ph type="body" idx="1"/>
          </p:nvPr>
        </p:nvSpPr>
        <p:spPr>
          <a:xfrm>
            <a:off x="914401" y="1524000"/>
            <a:ext cx="8153400" cy="5257800"/>
          </a:xfrm>
        </p:spPr>
        <p:txBody>
          <a:bodyPr>
            <a:normAutofit fontScale="85000" lnSpcReduction="10000"/>
          </a:bodyPr>
          <a:lstStyle/>
          <a:p>
            <a:pPr algn="l" rtl="0">
              <a:lnSpc>
                <a:spcPct val="95000"/>
              </a:lnSpc>
            </a:pPr>
            <a:r>
              <a:rPr lang="pl" sz="2400" b="0" i="0" u="none" dirty="0"/>
              <a:t>Niezależnie od tego, jaka jest społeczność danej organizacji -- o ile nie jest bardzo, bardzo specyficzna -- bardzo często występuje bardzo dużo podspołeczności</a:t>
            </a:r>
          </a:p>
          <a:p>
            <a:pPr marL="592138" lvl="1" indent="-247650" algn="l" rtl="0">
              <a:lnSpc>
                <a:spcPct val="95000"/>
              </a:lnSpc>
            </a:pPr>
            <a:r>
              <a:rPr lang="pl" sz="2000" b="0" i="0" u="none" dirty="0"/>
              <a:t>Np. pojedyńcza uczelnia posiada wiele podspołeczności tworzonych przez współpracowników, staż pracy, zainteresowania, grupy rówieśników itd. </a:t>
            </a:r>
          </a:p>
          <a:p>
            <a:pPr marL="592138" lvl="1" indent="-247650" algn="l" rtl="0">
              <a:lnSpc>
                <a:spcPct val="95000"/>
              </a:lnSpc>
            </a:pPr>
            <a:endParaRPr lang="pl" sz="2000" dirty="0"/>
          </a:p>
          <a:p>
            <a:pPr algn="l" rtl="0">
              <a:lnSpc>
                <a:spcPct val="95000"/>
              </a:lnSpc>
            </a:pPr>
            <a:r>
              <a:rPr lang="pl" sz="2400" b="0" i="0" u="none" dirty="0"/>
              <a:t>W jaki sposób społeczności internetowe wiążą się z „długim ogonem”:</a:t>
            </a:r>
          </a:p>
          <a:p>
            <a:pPr marL="592138" lvl="1" indent="-247650" algn="l" rtl="0">
              <a:lnSpc>
                <a:spcPct val="95000"/>
              </a:lnSpc>
            </a:pPr>
            <a:r>
              <a:rPr lang="pl" sz="2000" b="0" i="0" u="none" dirty="0"/>
              <a:t>Pozwól zbiorowości oddziaływać na siebie, </a:t>
            </a:r>
            <a:r>
              <a:rPr lang="pl" sz="2000" b="0" i="0" u="none" dirty="0" smtClean="0"/>
              <a:t>współpracować </a:t>
            </a:r>
            <a:r>
              <a:rPr lang="pl" sz="2000" b="0" i="0" u="none" dirty="0"/>
              <a:t>i określać zainteresowania</a:t>
            </a:r>
          </a:p>
          <a:p>
            <a:pPr marL="592138" lvl="1" indent="-247650" algn="l" rtl="0">
              <a:lnSpc>
                <a:spcPct val="95000"/>
              </a:lnSpc>
            </a:pPr>
            <a:r>
              <a:rPr lang="pl" sz="2000" b="0" i="0" u="none" dirty="0"/>
              <a:t>Wspieraj te interakcje poprzez oprogramowanie dla społeczności internetowych</a:t>
            </a:r>
          </a:p>
          <a:p>
            <a:pPr marL="592138" lvl="1" indent="-247650" algn="l" rtl="0">
              <a:lnSpc>
                <a:spcPct val="95000"/>
              </a:lnSpc>
            </a:pPr>
            <a:r>
              <a:rPr lang="pl" sz="2000" b="0" i="0" u="none" dirty="0"/>
              <a:t>Śledź trwające dłużej interakcje społeczne lub wspólne tematy</a:t>
            </a:r>
          </a:p>
          <a:p>
            <a:pPr marL="592138" lvl="1" indent="-247650" algn="l" rtl="0">
              <a:lnSpc>
                <a:spcPct val="95000"/>
              </a:lnSpc>
            </a:pPr>
            <a:r>
              <a:rPr lang="pl" sz="2000" b="0" i="0" u="none" dirty="0"/>
              <a:t>Zachęcaj do formalizowania tych interakcji i tworzenia niszowych społeczności</a:t>
            </a:r>
          </a:p>
          <a:p>
            <a:pPr marL="592138" lvl="1" indent="-247650" algn="l" rtl="0">
              <a:lnSpc>
                <a:spcPct val="95000"/>
              </a:lnSpc>
            </a:pPr>
            <a:r>
              <a:rPr lang="pl" sz="2000" b="0" i="0" u="none" dirty="0"/>
              <a:t>Każda z tych niszowych społeczności reprezentuje fragment „długiego ogona”</a:t>
            </a:r>
          </a:p>
          <a:p>
            <a:pPr marL="592138" lvl="1" indent="-247650" algn="l" rtl="0">
              <a:lnSpc>
                <a:spcPct val="95000"/>
              </a:lnSpc>
            </a:pPr>
            <a:r>
              <a:rPr lang="pl" sz="2000" b="0" i="0" u="none" dirty="0"/>
              <a:t>Takie podejście kultywuje potencjał „długiego ogona” poprzez rozpoznawanie klientów, problemów, rozwiązań i szans wewnątrz nisz</a:t>
            </a:r>
          </a:p>
        </p:txBody>
      </p:sp>
    </p:spTree>
    <p:extLst>
      <p:ext uri="{BB962C8B-B14F-4D97-AF65-F5344CB8AC3E}">
        <p14:creationId xmlns:p14="http://schemas.microsoft.com/office/powerpoint/2010/main" val="158776406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pPr algn="l" rtl="0"/>
            <a:fld id="{F1928CEB-AFB1-4D2C-89F2-FF632DF0E5D7}" type="slidenum">
              <a:rPr/>
              <a:pPr/>
              <a:t>8</a:t>
            </a:fld>
            <a:endParaRPr lang="pl" altLang="en-US"/>
          </a:p>
        </p:txBody>
      </p:sp>
      <p:sp>
        <p:nvSpPr>
          <p:cNvPr id="3505154" name="Rectangle 2"/>
          <p:cNvSpPr>
            <a:spLocks noGrp="1" noChangeArrowheads="1"/>
          </p:cNvSpPr>
          <p:nvPr>
            <p:ph type="title"/>
          </p:nvPr>
        </p:nvSpPr>
        <p:spPr/>
        <p:txBody>
          <a:bodyPr/>
          <a:lstStyle/>
          <a:p>
            <a:pPr rtl="0"/>
            <a:r>
              <a:rPr lang="pl" b="0" i="0" u="none"/>
              <a:t>Społeczności i „długi ogon”</a:t>
            </a:r>
          </a:p>
        </p:txBody>
      </p:sp>
      <p:sp>
        <p:nvSpPr>
          <p:cNvPr id="3505155" name="Rectangle 3"/>
          <p:cNvSpPr>
            <a:spLocks noGrp="1" noChangeArrowheads="1"/>
          </p:cNvSpPr>
          <p:nvPr>
            <p:ph type="body" idx="1"/>
          </p:nvPr>
        </p:nvSpPr>
        <p:spPr>
          <a:xfrm>
            <a:off x="914401" y="1524000"/>
            <a:ext cx="8153400" cy="5257800"/>
          </a:xfrm>
        </p:spPr>
        <p:txBody>
          <a:bodyPr>
            <a:normAutofit fontScale="92500" lnSpcReduction="20000"/>
          </a:bodyPr>
          <a:lstStyle/>
          <a:p>
            <a:pPr algn="l" rtl="0">
              <a:lnSpc>
                <a:spcPct val="95000"/>
              </a:lnSpc>
            </a:pPr>
            <a:r>
              <a:rPr lang="pl" sz="2400" b="0" i="0" u="none"/>
              <a:t>Takie społecznościowe/socjalne podejście może być „przeciwieństwem” treści publikowanych przez organizację (Web 1.0):</a:t>
            </a:r>
          </a:p>
          <a:p>
            <a:pPr marL="592138" lvl="1" indent="-247650" algn="l" rtl="0">
              <a:lnSpc>
                <a:spcPct val="95000"/>
              </a:lnSpc>
            </a:pPr>
            <a:r>
              <a:rPr lang="pl" sz="2000" b="0" i="0" u="none"/>
              <a:t>Użytkownicy/klienci, a nie organizacja, przewodzą konwersacji. Organizacje mogą poczuć </a:t>
            </a:r>
            <a:r>
              <a:rPr lang="pl" sz="2000" b="0" i="0" u="sng"/>
              <a:t>utratę kontroli</a:t>
            </a:r>
          </a:p>
          <a:p>
            <a:pPr marL="592138" lvl="1" indent="-247650" algn="l" rtl="0">
              <a:lnSpc>
                <a:spcPct val="95000"/>
              </a:lnSpc>
            </a:pPr>
            <a:r>
              <a:rPr lang="pl" sz="2000" b="0" i="0" u="none"/>
              <a:t> Jest ono </a:t>
            </a:r>
            <a:r>
              <a:rPr lang="pl" sz="2000" b="0" i="0" u="sng"/>
              <a:t>mniej ustrukturyzowane i pozwala na swobodniejszy przepływ informacji</a:t>
            </a:r>
            <a:r>
              <a:rPr lang="pl" sz="2000" b="0" i="0" u="none"/>
              <a:t>, opiera się na potrzebach społeczności. Publikowane treści mają tendencję do zachowywania struktury, mają określone wytyczne oraz znormalizowane formaty.</a:t>
            </a:r>
          </a:p>
          <a:p>
            <a:pPr marL="592138" lvl="1" indent="-247650" algn="l" rtl="0">
              <a:lnSpc>
                <a:spcPct val="95000"/>
              </a:lnSpc>
            </a:pPr>
            <a:r>
              <a:rPr lang="pl" sz="2000" b="0" i="0" u="sng"/>
              <a:t>Wytwarza inne pomysły</a:t>
            </a:r>
            <a:r>
              <a:rPr lang="pl" sz="2000" b="0" i="0" u="none"/>
              <a:t> wywodzące się ze społeczności, które mogą przełamać formy </a:t>
            </a:r>
            <a:r>
              <a:rPr lang="pl" sz="2000" b="0" i="1" u="none"/>
              <a:t>grupowego myślenia,</a:t>
            </a:r>
            <a:r>
              <a:rPr lang="pl" sz="2000" b="0" i="0" u="none"/>
              <a:t> będącego częstym problemem w wielu organizacjach </a:t>
            </a:r>
          </a:p>
          <a:p>
            <a:pPr marL="592138" lvl="1" indent="-247650" algn="l" rtl="0">
              <a:lnSpc>
                <a:spcPct val="95000"/>
              </a:lnSpc>
            </a:pPr>
            <a:r>
              <a:rPr lang="pl" sz="2000" b="0" i="0" u="none"/>
              <a:t>Demokratyczne podejście społecznych treści tworzy wrażenie </a:t>
            </a:r>
            <a:r>
              <a:rPr lang="pl" sz="2000" b="0" i="0" u="sng"/>
              <a:t>większego znaczenia słowa użytkownika i większego zaangażowania</a:t>
            </a:r>
            <a:r>
              <a:rPr lang="pl" sz="2000" b="0" i="0" u="none"/>
              <a:t> w organizację, co może prowadzić do </a:t>
            </a:r>
            <a:r>
              <a:rPr lang="pl" sz="2000" b="0" i="0" u="sng"/>
              <a:t>zwiększenia lojalności</a:t>
            </a:r>
            <a:r>
              <a:rPr lang="pl" sz="2000" b="0" i="0" u="none"/>
              <a:t> wobec marki, produktu lub organizacji.</a:t>
            </a:r>
          </a:p>
          <a:p>
            <a:pPr marL="592138" lvl="1" indent="-247650" algn="l" rtl="0">
              <a:lnSpc>
                <a:spcPct val="95000"/>
              </a:lnSpc>
            </a:pPr>
            <a:r>
              <a:rPr lang="pl" sz="2000" b="0" i="0" u="sng"/>
              <a:t>Wyjściowa treść wydaje się być w mniejszym stopniu „wyczyszczona”</a:t>
            </a:r>
            <a:r>
              <a:rPr lang="pl" sz="2000" b="0" i="0" u="none"/>
              <a:t> przez organizację; lub, patrząc z punktu widzenia organizacji, wydaje się być mniej oficjalnie usankcjonowana.</a:t>
            </a:r>
          </a:p>
        </p:txBody>
      </p:sp>
    </p:spTree>
    <p:extLst>
      <p:ext uri="{BB962C8B-B14F-4D97-AF65-F5344CB8AC3E}">
        <p14:creationId xmlns:p14="http://schemas.microsoft.com/office/powerpoint/2010/main" val="276137309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numeru slajdu 6"/>
          <p:cNvSpPr>
            <a:spLocks noGrp="1"/>
          </p:cNvSpPr>
          <p:nvPr>
            <p:ph type="sldNum" sz="quarter" idx="12"/>
          </p:nvPr>
        </p:nvSpPr>
        <p:spPr/>
        <p:txBody>
          <a:bodyPr/>
          <a:lstStyle/>
          <a:p>
            <a:pPr algn="l" rtl="0"/>
            <a:fld id="{0E8347BF-F0BF-4945-8346-8CB94F2306F6}" type="slidenum">
              <a:rPr/>
              <a:pPr/>
              <a:t>9</a:t>
            </a:fld>
            <a:endParaRPr lang="pl" altLang="en-US"/>
          </a:p>
        </p:txBody>
      </p:sp>
      <p:sp>
        <p:nvSpPr>
          <p:cNvPr id="3578882" name="Rectangle 2"/>
          <p:cNvSpPr>
            <a:spLocks noGrp="1" noChangeArrowheads="1"/>
          </p:cNvSpPr>
          <p:nvPr>
            <p:ph type="title"/>
          </p:nvPr>
        </p:nvSpPr>
        <p:spPr/>
        <p:txBody>
          <a:bodyPr>
            <a:normAutofit/>
          </a:bodyPr>
          <a:lstStyle/>
          <a:p>
            <a:pPr rtl="0"/>
            <a:r>
              <a:rPr lang="pl" b="0" i="0" u="none"/>
              <a:t>Społeczności i innowacja </a:t>
            </a:r>
          </a:p>
        </p:txBody>
      </p:sp>
      <p:sp>
        <p:nvSpPr>
          <p:cNvPr id="3578883" name="Rectangle 3"/>
          <p:cNvSpPr>
            <a:spLocks noGrp="1" noChangeArrowheads="1"/>
          </p:cNvSpPr>
          <p:nvPr>
            <p:ph type="body" sz="half" idx="1"/>
          </p:nvPr>
        </p:nvSpPr>
        <p:spPr>
          <a:xfrm>
            <a:off x="559594" y="2351088"/>
            <a:ext cx="8224837" cy="728662"/>
          </a:xfrm>
        </p:spPr>
        <p:txBody>
          <a:bodyPr>
            <a:normAutofit fontScale="92500"/>
          </a:bodyPr>
          <a:lstStyle/>
          <a:p>
            <a:pPr algn="l" rtl="0">
              <a:lnSpc>
                <a:spcPct val="95000"/>
              </a:lnSpc>
            </a:pPr>
            <a:r>
              <a:rPr lang="pl" sz="2000" b="0" i="0" u="none" dirty="0"/>
              <a:t>„Innowacje” są postrzegane jako klucz do rozwoju firmy</a:t>
            </a:r>
          </a:p>
          <a:p>
            <a:pPr algn="l" rtl="0">
              <a:lnSpc>
                <a:spcPct val="95000"/>
              </a:lnSpc>
            </a:pPr>
            <a:r>
              <a:rPr lang="pl" sz="2000" b="0" i="0" u="none" dirty="0"/>
              <a:t>Wspieranie społeczności jest jedną ze strategii rozwoju innowacji</a:t>
            </a:r>
          </a:p>
          <a:p>
            <a:pPr marL="592138" lvl="1" indent="-247650" algn="l" rtl="0">
              <a:lnSpc>
                <a:spcPct val="95000"/>
              </a:lnSpc>
            </a:pPr>
            <a:endParaRPr lang="pl" sz="1800" dirty="0"/>
          </a:p>
          <a:p>
            <a:pPr marL="592138" lvl="1" indent="-247650" algn="l" rtl="0">
              <a:lnSpc>
                <a:spcPct val="95000"/>
              </a:lnSpc>
            </a:pPr>
            <a:endParaRPr lang="pl" sz="1800" dirty="0"/>
          </a:p>
          <a:p>
            <a:pPr algn="l" rtl="0">
              <a:lnSpc>
                <a:spcPct val="95000"/>
              </a:lnSpc>
            </a:pPr>
            <a:endParaRPr lang="pl" sz="2000" dirty="0"/>
          </a:p>
        </p:txBody>
      </p:sp>
      <p:pic>
        <p:nvPicPr>
          <p:cNvPr id="357888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50156" y="3048000"/>
            <a:ext cx="6764338" cy="3700462"/>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578886" name="Group 6"/>
          <p:cNvGrpSpPr>
            <a:grpSpLocks/>
          </p:cNvGrpSpPr>
          <p:nvPr/>
        </p:nvGrpSpPr>
        <p:grpSpPr bwMode="auto">
          <a:xfrm>
            <a:off x="483394" y="1544638"/>
            <a:ext cx="8523287" cy="738187"/>
            <a:chOff x="184" y="3162"/>
            <a:chExt cx="5369" cy="465"/>
          </a:xfrm>
        </p:grpSpPr>
        <p:sp>
          <p:nvSpPr>
            <p:cNvPr id="3578887" name="Rectangle 7"/>
            <p:cNvSpPr>
              <a:spLocks noChangeArrowheads="1"/>
            </p:cNvSpPr>
            <p:nvPr/>
          </p:nvSpPr>
          <p:spPr bwMode="auto">
            <a:xfrm>
              <a:off x="184" y="3162"/>
              <a:ext cx="848" cy="465"/>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Interakcje</a:t>
              </a:r>
              <a:r>
                <a:rPr lang="pl" sz="1200" b="1"/>
                <a:t/>
              </a:r>
              <a:br>
                <a:rPr lang="pl" sz="1200" b="1"/>
              </a:br>
              <a:r>
                <a:rPr lang="pl" sz="1200" b="1" i="0" u="none"/>
                <a:t>w społecznościach</a:t>
              </a:r>
            </a:p>
          </p:txBody>
        </p:sp>
        <p:sp>
          <p:nvSpPr>
            <p:cNvPr id="3578888" name="Rectangle 8"/>
            <p:cNvSpPr>
              <a:spLocks noChangeArrowheads="1"/>
            </p:cNvSpPr>
            <p:nvPr/>
          </p:nvSpPr>
          <p:spPr bwMode="auto">
            <a:xfrm>
              <a:off x="1294" y="3162"/>
              <a:ext cx="927" cy="465"/>
            </a:xfrm>
            <a:prstGeom prst="rect">
              <a:avLst/>
            </a:prstGeom>
            <a:solidFill>
              <a:srgbClr val="CC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Tworzą </a:t>
              </a:r>
              <a:r>
                <a:rPr lang="pl" sz="1200" b="1"/>
                <a:t/>
              </a:r>
              <a:br>
                <a:rPr lang="pl" sz="1200" b="1"/>
              </a:br>
              <a:r>
                <a:rPr lang="pl" sz="1200" b="1" i="0" u="none"/>
                <a:t>zrozumienie</a:t>
              </a:r>
            </a:p>
          </p:txBody>
        </p:sp>
        <p:sp>
          <p:nvSpPr>
            <p:cNvPr id="3578889" name="Rectangle 9"/>
            <p:cNvSpPr>
              <a:spLocks noChangeArrowheads="1"/>
            </p:cNvSpPr>
            <p:nvPr/>
          </p:nvSpPr>
          <p:spPr bwMode="auto">
            <a:xfrm>
              <a:off x="2483" y="3162"/>
              <a:ext cx="848" cy="465"/>
            </a:xfrm>
            <a:prstGeom prst="rect">
              <a:avLst/>
            </a:prstGeom>
            <a:solidFill>
              <a:srgbClr val="26D24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Zwiększają</a:t>
              </a:r>
              <a:r>
                <a:rPr lang="pl" sz="1200" b="1"/>
                <a:t/>
              </a:r>
              <a:br>
                <a:rPr lang="pl" sz="1200" b="1"/>
              </a:br>
              <a:r>
                <a:rPr lang="pl" sz="1200" b="1" i="0" u="none"/>
                <a:t>zaufanie</a:t>
              </a:r>
            </a:p>
          </p:txBody>
        </p:sp>
        <p:sp>
          <p:nvSpPr>
            <p:cNvPr id="3578890" name="Rectangle 10"/>
            <p:cNvSpPr>
              <a:spLocks noChangeArrowheads="1"/>
            </p:cNvSpPr>
            <p:nvPr/>
          </p:nvSpPr>
          <p:spPr bwMode="auto">
            <a:xfrm>
              <a:off x="3594" y="3162"/>
              <a:ext cx="849" cy="465"/>
            </a:xfrm>
            <a:prstGeom prst="rect">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Umożliwiają</a:t>
              </a:r>
              <a:r>
                <a:rPr lang="pl" sz="1200" b="1"/>
                <a:t/>
              </a:r>
              <a:br>
                <a:rPr lang="pl" sz="1200" b="1"/>
              </a:br>
              <a:r>
                <a:rPr lang="pl" sz="1200" b="1" i="0" u="none"/>
                <a:t>odkrywanie i</a:t>
              </a:r>
            </a:p>
            <a:p>
              <a:pPr algn="ctr" rtl="0">
                <a:lnSpc>
                  <a:spcPct val="100000"/>
                </a:lnSpc>
                <a:spcBef>
                  <a:spcPct val="0"/>
                </a:spcBef>
                <a:buClrTx/>
                <a:buSzTx/>
                <a:buFont typeface="Wingdings" pitchFamily="2" charset="2"/>
                <a:buNone/>
              </a:pPr>
              <a:r>
                <a:rPr lang="pl" sz="1200" b="1" i="0" u="none"/>
                <a:t>przedsiębiorczość</a:t>
              </a:r>
            </a:p>
          </p:txBody>
        </p:sp>
        <p:sp>
          <p:nvSpPr>
            <p:cNvPr id="3578891" name="Rectangle 11"/>
            <p:cNvSpPr>
              <a:spLocks noChangeArrowheads="1"/>
            </p:cNvSpPr>
            <p:nvPr/>
          </p:nvSpPr>
          <p:spPr bwMode="auto">
            <a:xfrm>
              <a:off x="4705" y="3162"/>
              <a:ext cx="848" cy="465"/>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rtl="0">
                <a:lnSpc>
                  <a:spcPct val="100000"/>
                </a:lnSpc>
                <a:spcBef>
                  <a:spcPct val="0"/>
                </a:spcBef>
                <a:buClrTx/>
                <a:buSzTx/>
                <a:buFont typeface="Wingdings" pitchFamily="2" charset="2"/>
                <a:buNone/>
              </a:pPr>
              <a:r>
                <a:rPr lang="pl" sz="1200" b="1" i="0" u="none"/>
                <a:t>Przygotowują </a:t>
              </a:r>
              <a:r>
                <a:rPr lang="pl" sz="1200" b="1"/>
                <a:t/>
              </a:r>
              <a:br>
                <a:rPr lang="pl" sz="1200" b="1"/>
              </a:br>
              <a:r>
                <a:rPr lang="pl" sz="1200" b="1" i="0" u="none"/>
                <a:t>na </a:t>
              </a:r>
              <a:r>
                <a:rPr lang="pl" sz="1200" b="1"/>
                <a:t/>
              </a:r>
              <a:br>
                <a:rPr lang="pl" sz="1200" b="1"/>
              </a:br>
              <a:r>
                <a:rPr lang="pl" sz="1200" b="1" i="0" u="none"/>
                <a:t>innowacje</a:t>
              </a:r>
            </a:p>
          </p:txBody>
        </p:sp>
        <p:sp>
          <p:nvSpPr>
            <p:cNvPr id="3578892" name="AutoShape 12"/>
            <p:cNvSpPr>
              <a:spLocks noChangeArrowheads="1"/>
            </p:cNvSpPr>
            <p:nvPr/>
          </p:nvSpPr>
          <p:spPr bwMode="auto">
            <a:xfrm>
              <a:off x="1092" y="3203"/>
              <a:ext cx="142" cy="385"/>
            </a:xfrm>
            <a:prstGeom prst="rightArrow">
              <a:avLst>
                <a:gd name="adj1" fmla="val 46222"/>
                <a:gd name="adj2" fmla="val 58333"/>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
            </a:p>
          </p:txBody>
        </p:sp>
        <p:sp>
          <p:nvSpPr>
            <p:cNvPr id="3578893" name="AutoShape 13"/>
            <p:cNvSpPr>
              <a:spLocks noChangeArrowheads="1"/>
            </p:cNvSpPr>
            <p:nvPr/>
          </p:nvSpPr>
          <p:spPr bwMode="auto">
            <a:xfrm>
              <a:off x="2281" y="3203"/>
              <a:ext cx="142" cy="385"/>
            </a:xfrm>
            <a:prstGeom prst="rightArrow">
              <a:avLst>
                <a:gd name="adj1" fmla="val 46222"/>
                <a:gd name="adj2" fmla="val 58333"/>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
            </a:p>
          </p:txBody>
        </p:sp>
        <p:sp>
          <p:nvSpPr>
            <p:cNvPr id="3578894" name="AutoShape 14"/>
            <p:cNvSpPr>
              <a:spLocks noChangeArrowheads="1"/>
            </p:cNvSpPr>
            <p:nvPr/>
          </p:nvSpPr>
          <p:spPr bwMode="auto">
            <a:xfrm>
              <a:off x="3392" y="3203"/>
              <a:ext cx="141" cy="385"/>
            </a:xfrm>
            <a:prstGeom prst="rightArrow">
              <a:avLst>
                <a:gd name="adj1" fmla="val 46222"/>
                <a:gd name="adj2" fmla="val 58333"/>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
            </a:p>
          </p:txBody>
        </p:sp>
        <p:sp>
          <p:nvSpPr>
            <p:cNvPr id="3578895" name="AutoShape 15"/>
            <p:cNvSpPr>
              <a:spLocks noChangeArrowheads="1"/>
            </p:cNvSpPr>
            <p:nvPr/>
          </p:nvSpPr>
          <p:spPr bwMode="auto">
            <a:xfrm>
              <a:off x="4503" y="3203"/>
              <a:ext cx="142" cy="385"/>
            </a:xfrm>
            <a:prstGeom prst="rightArrow">
              <a:avLst>
                <a:gd name="adj1" fmla="val 46222"/>
                <a:gd name="adj2" fmla="val 58333"/>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
            </a:p>
          </p:txBody>
        </p:sp>
      </p:grpSp>
    </p:spTree>
    <p:extLst>
      <p:ext uri="{BB962C8B-B14F-4D97-AF65-F5344CB8AC3E}">
        <p14:creationId xmlns:p14="http://schemas.microsoft.com/office/powerpoint/2010/main" val="3185605999"/>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Motyw pakietu Office">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1569</TotalTime>
  <Words>5494</Words>
  <Application>Microsoft Office PowerPoint</Application>
  <PresentationFormat>Pokaz na ekranie (4:3)</PresentationFormat>
  <Paragraphs>714</Paragraphs>
  <Slides>47</Slides>
  <Notes>44</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47</vt:i4>
      </vt:variant>
    </vt:vector>
  </HeadingPairs>
  <TitlesOfParts>
    <vt:vector size="49" baseType="lpstr">
      <vt:lpstr>1_Motyw pakietu Office</vt:lpstr>
      <vt:lpstr>Bitmap Image</vt:lpstr>
      <vt:lpstr>Technologie dla zespołów wirtualnych</vt:lpstr>
      <vt:lpstr>Cele</vt:lpstr>
      <vt:lpstr>Rola społeczności w biznesie</vt:lpstr>
      <vt:lpstr>Dlaczego Web 2.0 w biznesie?</vt:lpstr>
      <vt:lpstr>Przykład: strona firmy Nike Joga.com</vt:lpstr>
      <vt:lpstr>Wykorzystanie szansy „Długiego Ogona”</vt:lpstr>
      <vt:lpstr>Społeczności i „Długi ogon”</vt:lpstr>
      <vt:lpstr>Społeczności i „długi ogon”</vt:lpstr>
      <vt:lpstr>Społeczności i innowacja </vt:lpstr>
      <vt:lpstr>Społeczności i innowacja</vt:lpstr>
      <vt:lpstr>Wpływ Web 2.0 na biznes </vt:lpstr>
      <vt:lpstr>Czym jest społeczność?</vt:lpstr>
      <vt:lpstr>Charakterytyka społeczności</vt:lpstr>
      <vt:lpstr>Czy społeczności online i sieci społeczne są tym samym?</vt:lpstr>
      <vt:lpstr>Ewolucja doświadczeń w systemach dla wielu użytkowników</vt:lpstr>
      <vt:lpstr>Aplikacje, agregatory, portlety, wtyczki, usługi</vt:lpstr>
      <vt:lpstr>Aplikacje, agregatory, portlety, wtyczki, usługi</vt:lpstr>
      <vt:lpstr>Aplikacje, agregatory, portlety, wtyczki, usługi</vt:lpstr>
      <vt:lpstr>Serwisy i aplikacje społecznościowe</vt:lpstr>
      <vt:lpstr>Przykłady oprogramowania społecznego i jego użycia</vt:lpstr>
      <vt:lpstr>Blogi</vt:lpstr>
      <vt:lpstr>Statystyki blogów</vt:lpstr>
      <vt:lpstr>Definicje związane z blogiem</vt:lpstr>
      <vt:lpstr>Podstawy pisania bloga</vt:lpstr>
      <vt:lpstr>Fora dyskusyjne</vt:lpstr>
      <vt:lpstr>Fora dyskusyjne - moderacja</vt:lpstr>
      <vt:lpstr>Strony wiki</vt:lpstr>
      <vt:lpstr>Strony wiki - moderacja</vt:lpstr>
      <vt:lpstr>Czat: Pokoje czatu i komunikatory internetowe</vt:lpstr>
      <vt:lpstr>Podcasty, videocasty, webcasty</vt:lpstr>
      <vt:lpstr>„Tagowanie społeczne”</vt:lpstr>
      <vt:lpstr>Przeglądanie społeczne </vt:lpstr>
      <vt:lpstr>Sieci kontaktów (FOAF - „przyjaciel przyjaciela”)</vt:lpstr>
      <vt:lpstr>Przestrzenie</vt:lpstr>
      <vt:lpstr>Przegląd środowisk społecznych</vt:lpstr>
      <vt:lpstr>Przegląd środowisk społecznościowych</vt:lpstr>
      <vt:lpstr>Przegląd środowisk społecznościowych</vt:lpstr>
      <vt:lpstr>Przegląd środowisk społecznościowych</vt:lpstr>
      <vt:lpstr>Przegląd środowisk społecznościowych</vt:lpstr>
      <vt:lpstr>Modele interakcji</vt:lpstr>
      <vt:lpstr>Społecznościowe przykłady użycia</vt:lpstr>
      <vt:lpstr>Przypadek użycia: Grupy robocze</vt:lpstr>
      <vt:lpstr>Przypadek użycia: Projekty książek</vt:lpstr>
      <vt:lpstr>Przypadek użycia: Crowdsourcing</vt:lpstr>
      <vt:lpstr>Przypadek użycia: Społeczności związane z wydarzeniem</vt:lpstr>
      <vt:lpstr>Przypadek użycia: Społeczności wirtualne</vt:lpstr>
      <vt:lpstr>Przypadek użycia: Społeczności wirtualne</vt:lpstr>
    </vt:vector>
  </TitlesOfParts>
  <Company>PJWSTK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team management</dc:title>
  <dc:creator>PJWSTK</dc:creator>
  <cp:lastModifiedBy>Małgosia</cp:lastModifiedBy>
  <cp:revision>11</cp:revision>
  <dcterms:created xsi:type="dcterms:W3CDTF">2010-10-26T08:36:29Z</dcterms:created>
  <dcterms:modified xsi:type="dcterms:W3CDTF">2013-04-20T21:14:34Z</dcterms:modified>
</cp:coreProperties>
</file>